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handoutMasterIdLst>
    <p:handoutMasterId r:id="rId16"/>
  </p:handoutMasterIdLst>
  <p:sldIdLst>
    <p:sldId id="256" r:id="rId3"/>
    <p:sldId id="278" r:id="rId4"/>
    <p:sldId id="264" r:id="rId5"/>
    <p:sldId id="315" r:id="rId7"/>
    <p:sldId id="310" r:id="rId8"/>
    <p:sldId id="311" r:id="rId9"/>
    <p:sldId id="316" r:id="rId10"/>
    <p:sldId id="320" r:id="rId11"/>
    <p:sldId id="318" r:id="rId12"/>
    <p:sldId id="312" r:id="rId13"/>
    <p:sldId id="326" r:id="rId14"/>
    <p:sldId id="277" r:id="rId15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7553"/>
    <a:srgbClr val="8AAFD1"/>
    <a:srgbClr val="CD7373"/>
    <a:srgbClr val="34755F"/>
    <a:srgbClr val="CF2F49"/>
    <a:srgbClr val="0EF0ED"/>
    <a:srgbClr val="00B050"/>
    <a:srgbClr val="19DA67"/>
    <a:srgbClr val="1E9150"/>
    <a:srgbClr val="209B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showOutlineIcons="0" horzBarState="maximized">
    <p:restoredLeft sz="15620"/>
    <p:restoredTop sz="94660"/>
  </p:normalViewPr>
  <p:slideViewPr>
    <p:cSldViewPr snapToGrid="0" showGuides="1">
      <p:cViewPr>
        <p:scale>
          <a:sx n="66" d="100"/>
          <a:sy n="66" d="100"/>
        </p:scale>
        <p:origin x="2274" y="10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User\Desktop\GDP_CRB_Case.csv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file:///C:\Users\User\Desktop\CANDEV\Data\Student.csv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oleObject" Target="file:///C:\Users\User\Desktop\Student_Employment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oleObject" Target="file:///D:\WeChat%20Files\WeChat%20Files\wxid_v7k920ssge3l22\FileStorage\File\2022-02\Wage%20.csv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800" b="1" i="0" u="none" strike="noStrike" kern="1200" spc="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  <a:r>
              <a:rPr sz="1800" b="1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rPr>
              <a:t> CRB and GDP with COVID-19 Cases</a:t>
            </a:r>
            <a:endParaRPr sz="1800" b="1">
              <a:solidFill>
                <a:schemeClr val="tx1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  <a:sym typeface="Times New Roman" panose="02020603050405020304" charset="0"/>
            </a:endParaRPr>
          </a:p>
        </c:rich>
      </c:tx>
      <c:layout>
        <c:manualLayout>
          <c:xMode val="edge"/>
          <c:yMode val="edge"/>
          <c:x val="0.248644364728456"/>
          <c:y val="0.0052576235541535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0717876355939677"/>
          <c:y val="0.128395980647562"/>
          <c:w val="0.865243848663903"/>
          <c:h val="0.601153703014514"/>
        </c:manualLayout>
      </c:layout>
      <c:barChart>
        <c:barDir val="col"/>
        <c:grouping val="clustered"/>
        <c:varyColors val="0"/>
        <c:ser>
          <c:idx val="1"/>
          <c:order val="1"/>
          <c:tx>
            <c:strRef>
              <c:f>[GDP_CRB_Case.csv]Sheet1!$C$1</c:f>
              <c:strCache>
                <c:ptCount val="1"/>
                <c:pt idx="0">
                  <c:v>CRB</c:v>
                </c:pt>
              </c:strCache>
            </c:strRef>
          </c:tx>
          <c:spPr>
            <a:solidFill>
              <a:srgbClr val="347553">
                <a:alpha val="80000"/>
              </a:srgb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[GDP_CRB_Case.csv]Sheet1!$A$2:$A$14</c:f>
              <c:strCache>
                <c:ptCount val="13"/>
                <c:pt idx="0">
                  <c:v>NL</c:v>
                </c:pt>
                <c:pt idx="1">
                  <c:v>PE</c:v>
                </c:pt>
                <c:pt idx="2">
                  <c:v>NS</c:v>
                </c:pt>
                <c:pt idx="3">
                  <c:v>NB</c:v>
                </c:pt>
                <c:pt idx="4">
                  <c:v>QC</c:v>
                </c:pt>
                <c:pt idx="5">
                  <c:v>ON</c:v>
                </c:pt>
                <c:pt idx="6">
                  <c:v>MB</c:v>
                </c:pt>
                <c:pt idx="7">
                  <c:v>SK</c:v>
                </c:pt>
                <c:pt idx="8">
                  <c:v>AB</c:v>
                </c:pt>
                <c:pt idx="9">
                  <c:v>BC</c:v>
                </c:pt>
                <c:pt idx="10">
                  <c:v>YT</c:v>
                </c:pt>
                <c:pt idx="11">
                  <c:v>NT</c:v>
                </c:pt>
                <c:pt idx="12">
                  <c:v>NU</c:v>
                </c:pt>
              </c:strCache>
            </c:strRef>
          </c:cat>
          <c:val>
            <c:numRef>
              <c:f>[GDP_CRB_Case.csv]Sheet1!$C$2:$C$14</c:f>
              <c:numCache>
                <c:formatCode>General</c:formatCode>
                <c:ptCount val="13"/>
                <c:pt idx="0">
                  <c:v>276.44</c:v>
                </c:pt>
                <c:pt idx="1">
                  <c:v>66.53</c:v>
                </c:pt>
                <c:pt idx="2">
                  <c:v>564.54</c:v>
                </c:pt>
                <c:pt idx="3">
                  <c:v>371.6</c:v>
                </c:pt>
                <c:pt idx="4">
                  <c:v>4388.59</c:v>
                </c:pt>
                <c:pt idx="5">
                  <c:v>12804.47</c:v>
                </c:pt>
                <c:pt idx="6">
                  <c:v>773.33</c:v>
                </c:pt>
                <c:pt idx="7">
                  <c:v>683.75</c:v>
                </c:pt>
                <c:pt idx="8">
                  <c:v>3542.72</c:v>
                </c:pt>
                <c:pt idx="9">
                  <c:v>3480.42</c:v>
                </c:pt>
                <c:pt idx="10">
                  <c:v>25.22</c:v>
                </c:pt>
                <c:pt idx="11">
                  <c:v>35.69</c:v>
                </c:pt>
                <c:pt idx="12">
                  <c:v>23.33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46359114"/>
        <c:axId val="513664944"/>
      </c:barChart>
      <c:lineChart>
        <c:grouping val="standard"/>
        <c:varyColors val="0"/>
        <c:ser>
          <c:idx val="0"/>
          <c:order val="0"/>
          <c:tx>
            <c:strRef>
              <c:f>[GDP_CRB_Case.csv]Sheet1!$B$1</c:f>
              <c:strCache>
                <c:ptCount val="1"/>
                <c:pt idx="0">
                  <c:v>GDP</c:v>
                </c:pt>
              </c:strCache>
            </c:strRef>
          </c:tx>
          <c:spPr>
            <a:ln w="28575" cap="rnd">
              <a:solidFill>
                <a:srgbClr val="C00000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[GDP_CRB_Case.csv]Sheet1!$A$2:$A$14</c:f>
              <c:strCache>
                <c:ptCount val="13"/>
                <c:pt idx="0">
                  <c:v>NL</c:v>
                </c:pt>
                <c:pt idx="1">
                  <c:v>PE</c:v>
                </c:pt>
                <c:pt idx="2">
                  <c:v>NS</c:v>
                </c:pt>
                <c:pt idx="3">
                  <c:v>NB</c:v>
                </c:pt>
                <c:pt idx="4">
                  <c:v>QC</c:v>
                </c:pt>
                <c:pt idx="5">
                  <c:v>ON</c:v>
                </c:pt>
                <c:pt idx="6">
                  <c:v>MB</c:v>
                </c:pt>
                <c:pt idx="7">
                  <c:v>SK</c:v>
                </c:pt>
                <c:pt idx="8">
                  <c:v>AB</c:v>
                </c:pt>
                <c:pt idx="9">
                  <c:v>BC</c:v>
                </c:pt>
                <c:pt idx="10">
                  <c:v>YT</c:v>
                </c:pt>
                <c:pt idx="11">
                  <c:v>NT</c:v>
                </c:pt>
                <c:pt idx="12">
                  <c:v>NU</c:v>
                </c:pt>
              </c:strCache>
            </c:strRef>
          </c:cat>
          <c:val>
            <c:numRef>
              <c:f>[GDP_CRB_Case.csv]Sheet1!$B$2:$B$14</c:f>
              <c:numCache>
                <c:formatCode>General</c:formatCode>
                <c:ptCount val="13"/>
                <c:pt idx="0">
                  <c:v>30137.8</c:v>
                </c:pt>
                <c:pt idx="1">
                  <c:v>5882.6</c:v>
                </c:pt>
                <c:pt idx="2">
                  <c:v>36950.1</c:v>
                </c:pt>
                <c:pt idx="3">
                  <c:v>30051.5</c:v>
                </c:pt>
                <c:pt idx="4">
                  <c:v>357742.3</c:v>
                </c:pt>
                <c:pt idx="5">
                  <c:v>713444</c:v>
                </c:pt>
                <c:pt idx="6">
                  <c:v>60545.4</c:v>
                </c:pt>
                <c:pt idx="7">
                  <c:v>77272.8</c:v>
                </c:pt>
                <c:pt idx="8">
                  <c:v>307522</c:v>
                </c:pt>
                <c:pt idx="9">
                  <c:v>246927.4</c:v>
                </c:pt>
                <c:pt idx="10">
                  <c:v>2686.9</c:v>
                </c:pt>
                <c:pt idx="11">
                  <c:v>4035.8</c:v>
                </c:pt>
                <c:pt idx="12">
                  <c:v>3163.6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[GDP_CRB_Case.csv]Sheet1!$D$1</c:f>
              <c:strCache>
                <c:ptCount val="1"/>
                <c:pt idx="0">
                  <c:v>Cases</c:v>
                </c:pt>
              </c:strCache>
            </c:strRef>
          </c:tx>
          <c:spPr>
            <a:ln w="28575" cap="rnd">
              <a:solidFill>
                <a:srgbClr val="002060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[GDP_CRB_Case.csv]Sheet1!$A$2:$A$14</c:f>
              <c:strCache>
                <c:ptCount val="13"/>
                <c:pt idx="0">
                  <c:v>NL</c:v>
                </c:pt>
                <c:pt idx="1">
                  <c:v>PE</c:v>
                </c:pt>
                <c:pt idx="2">
                  <c:v>NS</c:v>
                </c:pt>
                <c:pt idx="3">
                  <c:v>NB</c:v>
                </c:pt>
                <c:pt idx="4">
                  <c:v>QC</c:v>
                </c:pt>
                <c:pt idx="5">
                  <c:v>ON</c:v>
                </c:pt>
                <c:pt idx="6">
                  <c:v>MB</c:v>
                </c:pt>
                <c:pt idx="7">
                  <c:v>SK</c:v>
                </c:pt>
                <c:pt idx="8">
                  <c:v>AB</c:v>
                </c:pt>
                <c:pt idx="9">
                  <c:v>BC</c:v>
                </c:pt>
                <c:pt idx="10">
                  <c:v>YT</c:v>
                </c:pt>
                <c:pt idx="11">
                  <c:v>NT</c:v>
                </c:pt>
                <c:pt idx="12">
                  <c:v>NU</c:v>
                </c:pt>
              </c:strCache>
            </c:strRef>
          </c:cat>
          <c:val>
            <c:numRef>
              <c:f>[GDP_CRB_Case.csv]Sheet1!$D$2:$D$14</c:f>
              <c:numCache>
                <c:formatCode>General</c:formatCode>
                <c:ptCount val="13"/>
                <c:pt idx="0">
                  <c:v>1788</c:v>
                </c:pt>
                <c:pt idx="1">
                  <c:v>296</c:v>
                </c:pt>
                <c:pt idx="2">
                  <c:v>6715</c:v>
                </c:pt>
                <c:pt idx="3">
                  <c:v>4272</c:v>
                </c:pt>
                <c:pt idx="4">
                  <c:v>410823</c:v>
                </c:pt>
                <c:pt idx="5">
                  <c:v>586149</c:v>
                </c:pt>
                <c:pt idx="6">
                  <c:v>60628</c:v>
                </c:pt>
                <c:pt idx="7">
                  <c:v>67810</c:v>
                </c:pt>
                <c:pt idx="8">
                  <c:v>300000</c:v>
                </c:pt>
                <c:pt idx="9">
                  <c:v>186994</c:v>
                </c:pt>
                <c:pt idx="10">
                  <c:v>754</c:v>
                </c:pt>
                <c:pt idx="11">
                  <c:v>1059</c:v>
                </c:pt>
                <c:pt idx="12">
                  <c:v>663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527182602"/>
        <c:axId val="964644427"/>
      </c:lineChart>
      <c:catAx>
        <c:axId val="527182602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600" b="1" i="1" u="none" strike="noStrike" kern="120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</a:p>
        </c:txPr>
        <c:crossAx val="964644427"/>
        <c:crosses val="autoZero"/>
        <c:auto val="1"/>
        <c:lblAlgn val="ctr"/>
        <c:lblOffset val="100"/>
        <c:noMultiLvlLbl val="0"/>
      </c:catAx>
      <c:valAx>
        <c:axId val="9646444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000" b="1" i="0" u="none" strike="noStrike" kern="120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</a:p>
        </c:txPr>
        <c:crossAx val="527182602"/>
        <c:crosses val="autoZero"/>
        <c:crossBetween val="between"/>
      </c:valAx>
      <c:catAx>
        <c:axId val="946359114"/>
        <c:scaling>
          <c:orientation val="minMax"/>
        </c:scaling>
        <c:delete val="1"/>
        <c:axPos val="b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en-US"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</a:p>
        </c:txPr>
        <c:crossAx val="513664944"/>
        <c:crosses val="autoZero"/>
        <c:auto val="1"/>
        <c:lblAlgn val="ctr"/>
        <c:lblOffset val="100"/>
        <c:noMultiLvlLbl val="0"/>
      </c:catAx>
      <c:valAx>
        <c:axId val="513664944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000" b="1" i="0" u="none" strike="noStrike" kern="120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</a:p>
        </c:txPr>
        <c:crossAx val="946359114"/>
        <c:crosses val="max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en-US"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en-US"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en-US"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9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en-US" b="1">
          <a:solidFill>
            <a:schemeClr val="tx1"/>
          </a:solidFill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800" b="1" i="0" u="none" strike="noStrike" kern="1200" spc="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  <a:r>
              <a:rPr sz="1800" b="1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rPr>
              <a:t>Unemployment Rate( Age Over 25) and CESB</a:t>
            </a:r>
            <a:endParaRPr sz="1800" b="1">
              <a:solidFill>
                <a:schemeClr val="tx1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  <a:sym typeface="Times New Roman" panose="02020603050405020304" charset="0"/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[Student.csv]Sheet1!$C$2</c:f>
              <c:strCache>
                <c:ptCount val="1"/>
                <c:pt idx="0">
                  <c:v>Age Group 25 Over</c:v>
                </c:pt>
              </c:strCache>
            </c:strRef>
          </c:tx>
          <c:spPr>
            <a:solidFill>
              <a:srgbClr val="34755F">
                <a:alpha val="80000"/>
              </a:srgb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[Student.csv]Sheet1!$A$3:$A$12</c:f>
              <c:strCache>
                <c:ptCount val="10"/>
                <c:pt idx="0">
                  <c:v>NL</c:v>
                </c:pt>
                <c:pt idx="1">
                  <c:v>PE</c:v>
                </c:pt>
                <c:pt idx="2">
                  <c:v>NS</c:v>
                </c:pt>
                <c:pt idx="3">
                  <c:v>NB</c:v>
                </c:pt>
                <c:pt idx="4">
                  <c:v>QC</c:v>
                </c:pt>
                <c:pt idx="5">
                  <c:v>ON</c:v>
                </c:pt>
                <c:pt idx="6">
                  <c:v>MB</c:v>
                </c:pt>
                <c:pt idx="7">
                  <c:v>SK</c:v>
                </c:pt>
                <c:pt idx="8">
                  <c:v>AB</c:v>
                </c:pt>
                <c:pt idx="9">
                  <c:v>BC</c:v>
                </c:pt>
              </c:strCache>
            </c:strRef>
          </c:cat>
          <c:val>
            <c:numRef>
              <c:f>[Student.csv]Sheet1!$C$3:$C$12</c:f>
              <c:numCache>
                <c:formatCode>General</c:formatCode>
                <c:ptCount val="10"/>
                <c:pt idx="0">
                  <c:v>9664</c:v>
                </c:pt>
                <c:pt idx="1">
                  <c:v>1620</c:v>
                </c:pt>
                <c:pt idx="2">
                  <c:v>19965</c:v>
                </c:pt>
                <c:pt idx="3">
                  <c:v>10993</c:v>
                </c:pt>
                <c:pt idx="4">
                  <c:v>188661</c:v>
                </c:pt>
                <c:pt idx="5">
                  <c:v>359474</c:v>
                </c:pt>
                <c:pt idx="6">
                  <c:v>25717</c:v>
                </c:pt>
                <c:pt idx="7">
                  <c:v>27795</c:v>
                </c:pt>
                <c:pt idx="8">
                  <c:v>98777</c:v>
                </c:pt>
                <c:pt idx="9">
                  <c:v>90944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8590342"/>
        <c:axId val="72342756"/>
      </c:barChart>
      <c:lineChart>
        <c:grouping val="standard"/>
        <c:varyColors val="0"/>
        <c:ser>
          <c:idx val="1"/>
          <c:order val="1"/>
          <c:tx>
            <c:strRef>
              <c:f>[Student.csv]Sheet1!$F$2</c:f>
              <c:strCache>
                <c:ptCount val="1"/>
                <c:pt idx="0">
                  <c:v>2020 End Unemployment Rate(25 Over)</c:v>
                </c:pt>
              </c:strCache>
            </c:strRef>
          </c:tx>
          <c:spPr>
            <a:ln w="28575" cap="rnd">
              <a:solidFill>
                <a:srgbClr val="C00000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[Student.csv]Sheet1!$A$3:$A$12</c:f>
              <c:strCache>
                <c:ptCount val="10"/>
                <c:pt idx="0">
                  <c:v>NL</c:v>
                </c:pt>
                <c:pt idx="1">
                  <c:v>PE</c:v>
                </c:pt>
                <c:pt idx="2">
                  <c:v>NS</c:v>
                </c:pt>
                <c:pt idx="3">
                  <c:v>NB</c:v>
                </c:pt>
                <c:pt idx="4">
                  <c:v>QC</c:v>
                </c:pt>
                <c:pt idx="5">
                  <c:v>ON</c:v>
                </c:pt>
                <c:pt idx="6">
                  <c:v>MB</c:v>
                </c:pt>
                <c:pt idx="7">
                  <c:v>SK</c:v>
                </c:pt>
                <c:pt idx="8">
                  <c:v>AB</c:v>
                </c:pt>
                <c:pt idx="9">
                  <c:v>BC</c:v>
                </c:pt>
              </c:strCache>
            </c:strRef>
          </c:cat>
          <c:val>
            <c:numRef>
              <c:f>[Student.csv]Sheet1!$F$3:$F$12</c:f>
              <c:numCache>
                <c:formatCode>General</c:formatCode>
                <c:ptCount val="10"/>
                <c:pt idx="0">
                  <c:v>11.4</c:v>
                </c:pt>
                <c:pt idx="1">
                  <c:v>9.1</c:v>
                </c:pt>
                <c:pt idx="2">
                  <c:v>7.5</c:v>
                </c:pt>
                <c:pt idx="3">
                  <c:v>6.8</c:v>
                </c:pt>
                <c:pt idx="4">
                  <c:v>6.5</c:v>
                </c:pt>
                <c:pt idx="5">
                  <c:v>7.7</c:v>
                </c:pt>
                <c:pt idx="6">
                  <c:v>5.9</c:v>
                </c:pt>
                <c:pt idx="7">
                  <c:v>5</c:v>
                </c:pt>
                <c:pt idx="8">
                  <c:v>8.7</c:v>
                </c:pt>
                <c:pt idx="9">
                  <c:v>7.2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[Student.csv]Sheet1!$G$2</c:f>
              <c:strCache>
                <c:ptCount val="1"/>
                <c:pt idx="0">
                  <c:v>2021 End Unemployment Rate(25 Over)</c:v>
                </c:pt>
              </c:strCache>
            </c:strRef>
          </c:tx>
          <c:spPr>
            <a:ln w="28575" cap="rnd">
              <a:solidFill>
                <a:schemeClr val="accent5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[Student.csv]Sheet1!$A$3:$A$12</c:f>
              <c:strCache>
                <c:ptCount val="10"/>
                <c:pt idx="0">
                  <c:v>NL</c:v>
                </c:pt>
                <c:pt idx="1">
                  <c:v>PE</c:v>
                </c:pt>
                <c:pt idx="2">
                  <c:v>NS</c:v>
                </c:pt>
                <c:pt idx="3">
                  <c:v>NB</c:v>
                </c:pt>
                <c:pt idx="4">
                  <c:v>QC</c:v>
                </c:pt>
                <c:pt idx="5">
                  <c:v>ON</c:v>
                </c:pt>
                <c:pt idx="6">
                  <c:v>MB</c:v>
                </c:pt>
                <c:pt idx="7">
                  <c:v>SK</c:v>
                </c:pt>
                <c:pt idx="8">
                  <c:v>AB</c:v>
                </c:pt>
                <c:pt idx="9">
                  <c:v>BC</c:v>
                </c:pt>
              </c:strCache>
            </c:strRef>
          </c:cat>
          <c:val>
            <c:numRef>
              <c:f>[Student.csv]Sheet1!$G$3:$G$12</c:f>
              <c:numCache>
                <c:formatCode>General</c:formatCode>
                <c:ptCount val="10"/>
                <c:pt idx="0">
                  <c:v>11.3</c:v>
                </c:pt>
                <c:pt idx="1">
                  <c:v>6.3</c:v>
                </c:pt>
                <c:pt idx="2">
                  <c:v>8</c:v>
                </c:pt>
                <c:pt idx="3">
                  <c:v>7.4</c:v>
                </c:pt>
                <c:pt idx="4">
                  <c:v>4.4</c:v>
                </c:pt>
                <c:pt idx="5">
                  <c:v>6.4</c:v>
                </c:pt>
                <c:pt idx="6">
                  <c:v>5</c:v>
                </c:pt>
                <c:pt idx="7">
                  <c:v>4.9</c:v>
                </c:pt>
                <c:pt idx="8">
                  <c:v>6.6</c:v>
                </c:pt>
                <c:pt idx="9">
                  <c:v>4.1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231096091"/>
        <c:axId val="216707869"/>
      </c:lineChart>
      <c:catAx>
        <c:axId val="231096091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400" b="1" i="1" u="none" strike="noStrike" kern="120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</a:p>
        </c:txPr>
        <c:crossAx val="216707869"/>
        <c:crosses val="autoZero"/>
        <c:auto val="1"/>
        <c:lblAlgn val="ctr"/>
        <c:lblOffset val="100"/>
        <c:noMultiLvlLbl val="0"/>
      </c:catAx>
      <c:valAx>
        <c:axId val="21670786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</a:p>
        </c:txPr>
        <c:crossAx val="231096091"/>
        <c:crosses val="autoZero"/>
        <c:crossBetween val="between"/>
      </c:valAx>
      <c:catAx>
        <c:axId val="218590342"/>
        <c:scaling>
          <c:orientation val="minMax"/>
        </c:scaling>
        <c:delete val="1"/>
        <c:axPos val="b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72342756"/>
        <c:crosses val="autoZero"/>
        <c:auto val="1"/>
        <c:lblAlgn val="ctr"/>
        <c:lblOffset val="100"/>
        <c:noMultiLvlLbl val="0"/>
      </c:catAx>
      <c:valAx>
        <c:axId val="72342756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</a:p>
        </c:txPr>
        <c:crossAx val="218590342"/>
        <c:crosses val="max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en-US" sz="1200" b="0" i="0" u="none" strike="noStrike" kern="120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en-US" sz="1200" b="0" i="0" u="none" strike="noStrike" kern="120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en-US" sz="1200" b="0" i="0" u="none" strike="noStrike" kern="120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1200" b="0" i="0" u="none" strike="noStrike" kern="1200" baseline="0">
              <a:solidFill>
                <a:schemeClr val="tx1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  <a:sym typeface="Times New Roman" panose="02020603050405020304" charset="0"/>
            </a:defRPr>
          </a:pPr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en-US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800" b="1" i="0" u="none" strike="noStrike" kern="1200" spc="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  <a:r>
              <a:rPr sz="1800" b="1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rPr>
              <a:t>Unemployment Rate(Age 15-24 ) and CESB     </a:t>
            </a:r>
            <a:endParaRPr sz="1800" b="1">
              <a:solidFill>
                <a:schemeClr val="tx1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  <a:sym typeface="Times New Roman" panose="02020603050405020304" charset="0"/>
            </a:endParaRPr>
          </a:p>
        </c:rich>
      </c:tx>
      <c:layout>
        <c:manualLayout>
          <c:xMode val="edge"/>
          <c:yMode val="edge"/>
          <c:x val="0.213638516241511"/>
          <c:y val="0.0158798566247205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[Student_Employment.xlsx]Sheet1!$B$2</c:f>
              <c:strCache>
                <c:ptCount val="1"/>
                <c:pt idx="0">
                  <c:v>Age Group 15-24 -Total</c:v>
                </c:pt>
              </c:strCache>
            </c:strRef>
          </c:tx>
          <c:spPr>
            <a:solidFill>
              <a:srgbClr val="34755F">
                <a:alpha val="80000"/>
              </a:srgb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[Student_Employment.xlsx]Sheet1!$A$3:$A$12</c:f>
              <c:strCache>
                <c:ptCount val="10"/>
                <c:pt idx="0">
                  <c:v>NL</c:v>
                </c:pt>
                <c:pt idx="1">
                  <c:v>PE</c:v>
                </c:pt>
                <c:pt idx="2">
                  <c:v>NS</c:v>
                </c:pt>
                <c:pt idx="3">
                  <c:v>NB</c:v>
                </c:pt>
                <c:pt idx="4">
                  <c:v>QC</c:v>
                </c:pt>
                <c:pt idx="5">
                  <c:v>ON</c:v>
                </c:pt>
                <c:pt idx="6">
                  <c:v>MB</c:v>
                </c:pt>
                <c:pt idx="7">
                  <c:v>SK</c:v>
                </c:pt>
                <c:pt idx="8">
                  <c:v>AB</c:v>
                </c:pt>
                <c:pt idx="9">
                  <c:v>BC</c:v>
                </c:pt>
              </c:strCache>
            </c:strRef>
          </c:cat>
          <c:val>
            <c:numRef>
              <c:f>[Student_Employment.xlsx]Sheet1!$B$3:$B$12</c:f>
              <c:numCache>
                <c:formatCode>General</c:formatCode>
                <c:ptCount val="10"/>
                <c:pt idx="0">
                  <c:v>33003</c:v>
                </c:pt>
                <c:pt idx="1">
                  <c:v>4986</c:v>
                </c:pt>
                <c:pt idx="2">
                  <c:v>47811</c:v>
                </c:pt>
                <c:pt idx="3">
                  <c:v>28663</c:v>
                </c:pt>
                <c:pt idx="4">
                  <c:v>363558</c:v>
                </c:pt>
                <c:pt idx="5">
                  <c:v>1050526</c:v>
                </c:pt>
                <c:pt idx="6">
                  <c:v>47545</c:v>
                </c:pt>
                <c:pt idx="7">
                  <c:v>50115</c:v>
                </c:pt>
                <c:pt idx="8">
                  <c:v>217477</c:v>
                </c:pt>
                <c:pt idx="9">
                  <c:v>250383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47362705"/>
        <c:axId val="923682969"/>
      </c:barChart>
      <c:lineChart>
        <c:grouping val="standard"/>
        <c:varyColors val="0"/>
        <c:ser>
          <c:idx val="1"/>
          <c:order val="1"/>
          <c:tx>
            <c:strRef>
              <c:f>[Student_Employment.xlsx]Sheet1!$D$2</c:f>
              <c:strCache>
                <c:ptCount val="1"/>
                <c:pt idx="0">
                  <c:v>2020 End Unemployment Rate(15-24)</c:v>
                </c:pt>
              </c:strCache>
            </c:strRef>
          </c:tx>
          <c:spPr>
            <a:ln w="28575" cap="rnd">
              <a:solidFill>
                <a:srgbClr val="C00000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[Student_Employment.xlsx]Sheet1!$A$3:$A$12</c:f>
              <c:strCache>
                <c:ptCount val="10"/>
                <c:pt idx="0">
                  <c:v>NL</c:v>
                </c:pt>
                <c:pt idx="1">
                  <c:v>PE</c:v>
                </c:pt>
                <c:pt idx="2">
                  <c:v>NS</c:v>
                </c:pt>
                <c:pt idx="3">
                  <c:v>NB</c:v>
                </c:pt>
                <c:pt idx="4">
                  <c:v>QC</c:v>
                </c:pt>
                <c:pt idx="5">
                  <c:v>ON</c:v>
                </c:pt>
                <c:pt idx="6">
                  <c:v>MB</c:v>
                </c:pt>
                <c:pt idx="7">
                  <c:v>SK</c:v>
                </c:pt>
                <c:pt idx="8">
                  <c:v>AB</c:v>
                </c:pt>
                <c:pt idx="9">
                  <c:v>BC</c:v>
                </c:pt>
              </c:strCache>
            </c:strRef>
          </c:cat>
          <c:val>
            <c:numRef>
              <c:f>[Student_Employment.xlsx]Sheet1!$D$3:$D$12</c:f>
              <c:numCache>
                <c:formatCode>General</c:formatCode>
                <c:ptCount val="10"/>
                <c:pt idx="0">
                  <c:v>12.7</c:v>
                </c:pt>
                <c:pt idx="1">
                  <c:v>18.8</c:v>
                </c:pt>
                <c:pt idx="2">
                  <c:v>14.6</c:v>
                </c:pt>
                <c:pt idx="3">
                  <c:v>21.1</c:v>
                </c:pt>
                <c:pt idx="4">
                  <c:v>14.8</c:v>
                </c:pt>
                <c:pt idx="5">
                  <c:v>22.1</c:v>
                </c:pt>
                <c:pt idx="6">
                  <c:v>13.6</c:v>
                </c:pt>
                <c:pt idx="7">
                  <c:v>15.2</c:v>
                </c:pt>
                <c:pt idx="8">
                  <c:v>22.7</c:v>
                </c:pt>
                <c:pt idx="9">
                  <c:v>15.6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[Student_Employment.xlsx]Sheet1!$E$2</c:f>
              <c:strCache>
                <c:ptCount val="1"/>
                <c:pt idx="0">
                  <c:v>2021 End Unemployment Rate(15-24)</c:v>
                </c:pt>
              </c:strCache>
            </c:strRef>
          </c:tx>
          <c:spPr>
            <a:ln w="28575" cap="rnd">
              <a:solidFill>
                <a:schemeClr val="accent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[Student_Employment.xlsx]Sheet1!$A$3:$A$12</c:f>
              <c:strCache>
                <c:ptCount val="10"/>
                <c:pt idx="0">
                  <c:v>NL</c:v>
                </c:pt>
                <c:pt idx="1">
                  <c:v>PE</c:v>
                </c:pt>
                <c:pt idx="2">
                  <c:v>NS</c:v>
                </c:pt>
                <c:pt idx="3">
                  <c:v>NB</c:v>
                </c:pt>
                <c:pt idx="4">
                  <c:v>QC</c:v>
                </c:pt>
                <c:pt idx="5">
                  <c:v>ON</c:v>
                </c:pt>
                <c:pt idx="6">
                  <c:v>MB</c:v>
                </c:pt>
                <c:pt idx="7">
                  <c:v>SK</c:v>
                </c:pt>
                <c:pt idx="8">
                  <c:v>AB</c:v>
                </c:pt>
                <c:pt idx="9">
                  <c:v>BC</c:v>
                </c:pt>
              </c:strCache>
            </c:strRef>
          </c:cat>
          <c:val>
            <c:numRef>
              <c:f>[Student_Employment.xlsx]Sheet1!$E$3:$E$12</c:f>
              <c:numCache>
                <c:formatCode>General</c:formatCode>
                <c:ptCount val="10"/>
                <c:pt idx="0">
                  <c:v>19.5</c:v>
                </c:pt>
                <c:pt idx="1">
                  <c:v>18</c:v>
                </c:pt>
                <c:pt idx="2">
                  <c:v>10.2</c:v>
                </c:pt>
                <c:pt idx="3">
                  <c:v>12.5</c:v>
                </c:pt>
                <c:pt idx="4">
                  <c:v>8.4</c:v>
                </c:pt>
                <c:pt idx="5">
                  <c:v>10.4</c:v>
                </c:pt>
                <c:pt idx="6">
                  <c:v>8.9</c:v>
                </c:pt>
                <c:pt idx="7">
                  <c:v>9.6</c:v>
                </c:pt>
                <c:pt idx="8">
                  <c:v>12.8</c:v>
                </c:pt>
                <c:pt idx="9">
                  <c:v>11.3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680079376"/>
        <c:axId val="386832354"/>
      </c:lineChart>
      <c:catAx>
        <c:axId val="347362705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400" b="1" i="1" u="none" strike="noStrike" kern="120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</a:p>
        </c:txPr>
        <c:crossAx val="923682969"/>
        <c:crosses val="autoZero"/>
        <c:auto val="1"/>
        <c:lblAlgn val="ctr"/>
        <c:lblOffset val="100"/>
        <c:noMultiLvlLbl val="0"/>
      </c:catAx>
      <c:valAx>
        <c:axId val="92368296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</a:p>
        </c:txPr>
        <c:crossAx val="347362705"/>
        <c:crosses val="autoZero"/>
        <c:crossBetween val="between"/>
      </c:valAx>
      <c:catAx>
        <c:axId val="680079376"/>
        <c:scaling>
          <c:orientation val="minMax"/>
        </c:scaling>
        <c:delete val="1"/>
        <c:axPos val="b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</a:p>
        </c:txPr>
        <c:crossAx val="386832354"/>
        <c:crosses val="autoZero"/>
        <c:auto val="1"/>
        <c:lblAlgn val="ctr"/>
        <c:lblOffset val="100"/>
        <c:noMultiLvlLbl val="0"/>
      </c:catAx>
      <c:valAx>
        <c:axId val="386832354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</a:p>
        </c:txPr>
        <c:crossAx val="680079376"/>
        <c:crosses val="max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en-US" sz="1200" b="0" i="0" u="none" strike="noStrike" kern="120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en-US" sz="1200" b="0" i="0" u="none" strike="noStrike" kern="120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en-US" sz="1200" b="0" i="0" u="none" strike="noStrike" kern="120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</a:p>
        </c:txPr>
      </c:legendEntry>
      <c:layout>
        <c:manualLayout>
          <c:xMode val="edge"/>
          <c:yMode val="edge"/>
          <c:x val="0.0235955934057348"/>
          <c:y val="0.853615829101734"/>
          <c:w val="0.927963122118916"/>
          <c:h val="0.141131150411487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1200" b="0" i="0" u="none" strike="noStrike" kern="1200" baseline="0">
              <a:solidFill>
                <a:schemeClr val="tx1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  <a:sym typeface="Times New Roman" panose="02020603050405020304" charset="0"/>
            </a:defRPr>
          </a:pPr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en-US">
          <a:solidFill>
            <a:schemeClr val="tx1"/>
          </a:solidFill>
        </a:defRPr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800" b="1" i="0" u="none" strike="noStrike" kern="1200" spc="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  <a:r>
              <a:rPr sz="1800" b="1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rPr>
              <a:t>Emergency Wage Subsidy In Four Provinces</a:t>
            </a:r>
            <a:endParaRPr sz="1800" b="1">
              <a:solidFill>
                <a:schemeClr val="tx1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  <a:sym typeface="Times New Roman" panose="02020603050405020304" charset="0"/>
            </a:endParaRPr>
          </a:p>
        </c:rich>
      </c:tx>
      <c:layout>
        <c:manualLayout>
          <c:xMode val="edge"/>
          <c:yMode val="edge"/>
          <c:x val="0.248173111032281"/>
          <c:y val="0.00907354345749761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'Wage .csv'!$B$4</c:f>
              <c:strCache>
                <c:ptCount val="1"/>
                <c:pt idx="0">
                  <c:v>BC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'Wage .csv'!$A$5:$A$13</c:f>
              <c:strCache>
                <c:ptCount val="9"/>
                <c:pt idx="0" c:formatCode="d\-mmm">
                  <c:v>April</c:v>
                </c:pt>
                <c:pt idx="1" c:formatCode="d\-mmm">
                  <c:v>May</c:v>
                </c:pt>
                <c:pt idx="2" c:formatCode="d\-mmm">
                  <c:v>June</c:v>
                </c:pt>
                <c:pt idx="3" c:formatCode="d\-mmm">
                  <c:v>July</c:v>
                </c:pt>
                <c:pt idx="4" c:formatCode="d\-mmm">
                  <c:v>August</c:v>
                </c:pt>
                <c:pt idx="5" c:formatCode="d\-mmm">
                  <c:v>September</c:v>
                </c:pt>
                <c:pt idx="6" c:formatCode="d\-mmm">
                  <c:v>October</c:v>
                </c:pt>
                <c:pt idx="7" c:formatCode="d\-mmm">
                  <c:v>November</c:v>
                </c:pt>
                <c:pt idx="8" c:formatCode="d\-mmm">
                  <c:v>December</c:v>
                </c:pt>
              </c:strCache>
            </c:strRef>
          </c:cat>
          <c:val>
            <c:numRef>
              <c:f>'Wage .csv'!$B$5:$B$13</c:f>
              <c:numCache>
                <c:formatCode>General</c:formatCode>
                <c:ptCount val="9"/>
                <c:pt idx="0">
                  <c:v>1065647</c:v>
                </c:pt>
                <c:pt idx="1">
                  <c:v>1066152</c:v>
                </c:pt>
                <c:pt idx="2">
                  <c:v>984297</c:v>
                </c:pt>
                <c:pt idx="3">
                  <c:v>916422</c:v>
                </c:pt>
                <c:pt idx="4">
                  <c:v>825567</c:v>
                </c:pt>
                <c:pt idx="5">
                  <c:v>465936</c:v>
                </c:pt>
                <c:pt idx="6">
                  <c:v>317142</c:v>
                </c:pt>
                <c:pt idx="7">
                  <c:v>243659</c:v>
                </c:pt>
                <c:pt idx="8">
                  <c:v>72698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'Wage .csv'!$C$4</c:f>
              <c:strCache>
                <c:ptCount val="1"/>
                <c:pt idx="0">
                  <c:v>Quebec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'Wage .csv'!$A$5:$A$13</c:f>
              <c:strCache>
                <c:ptCount val="9"/>
                <c:pt idx="0" c:formatCode="d\-mmm">
                  <c:v>April</c:v>
                </c:pt>
                <c:pt idx="1" c:formatCode="d\-mmm">
                  <c:v>May</c:v>
                </c:pt>
                <c:pt idx="2" c:formatCode="d\-mmm">
                  <c:v>June</c:v>
                </c:pt>
                <c:pt idx="3" c:formatCode="d\-mmm">
                  <c:v>July</c:v>
                </c:pt>
                <c:pt idx="4" c:formatCode="d\-mmm">
                  <c:v>August</c:v>
                </c:pt>
                <c:pt idx="5" c:formatCode="d\-mmm">
                  <c:v>September</c:v>
                </c:pt>
                <c:pt idx="6" c:formatCode="d\-mmm">
                  <c:v>October</c:v>
                </c:pt>
                <c:pt idx="7" c:formatCode="d\-mmm">
                  <c:v>November</c:v>
                </c:pt>
                <c:pt idx="8" c:formatCode="d\-mmm">
                  <c:v>December</c:v>
                </c:pt>
              </c:strCache>
            </c:strRef>
          </c:cat>
          <c:val>
            <c:numRef>
              <c:f>'Wage .csv'!$C$5:$C$13</c:f>
              <c:numCache>
                <c:formatCode>General</c:formatCode>
                <c:ptCount val="9"/>
                <c:pt idx="0">
                  <c:v>1902476</c:v>
                </c:pt>
                <c:pt idx="1">
                  <c:v>2323550</c:v>
                </c:pt>
                <c:pt idx="2">
                  <c:v>2014752</c:v>
                </c:pt>
                <c:pt idx="3">
                  <c:v>1664729</c:v>
                </c:pt>
                <c:pt idx="4">
                  <c:v>1556925</c:v>
                </c:pt>
                <c:pt idx="5">
                  <c:v>850981</c:v>
                </c:pt>
                <c:pt idx="6">
                  <c:v>567692</c:v>
                </c:pt>
                <c:pt idx="7">
                  <c:v>388901</c:v>
                </c:pt>
                <c:pt idx="8">
                  <c:v>102952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'Wage .csv'!$D$4</c:f>
              <c:strCache>
                <c:ptCount val="1"/>
                <c:pt idx="0">
                  <c:v>Alberta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'Wage .csv'!$A$5:$A$13</c:f>
              <c:strCache>
                <c:ptCount val="9"/>
                <c:pt idx="0" c:formatCode="d\-mmm">
                  <c:v>April</c:v>
                </c:pt>
                <c:pt idx="1" c:formatCode="d\-mmm">
                  <c:v>May</c:v>
                </c:pt>
                <c:pt idx="2" c:formatCode="d\-mmm">
                  <c:v>June</c:v>
                </c:pt>
                <c:pt idx="3" c:formatCode="d\-mmm">
                  <c:v>July</c:v>
                </c:pt>
                <c:pt idx="4" c:formatCode="d\-mmm">
                  <c:v>August</c:v>
                </c:pt>
                <c:pt idx="5" c:formatCode="d\-mmm">
                  <c:v>September</c:v>
                </c:pt>
                <c:pt idx="6" c:formatCode="d\-mmm">
                  <c:v>October</c:v>
                </c:pt>
                <c:pt idx="7" c:formatCode="d\-mmm">
                  <c:v>November</c:v>
                </c:pt>
                <c:pt idx="8" c:formatCode="d\-mmm">
                  <c:v>December</c:v>
                </c:pt>
              </c:strCache>
            </c:strRef>
          </c:cat>
          <c:val>
            <c:numRef>
              <c:f>'Wage .csv'!$D$5:$D$13</c:f>
              <c:numCache>
                <c:formatCode>General</c:formatCode>
                <c:ptCount val="9"/>
                <c:pt idx="0">
                  <c:v>1302011</c:v>
                </c:pt>
                <c:pt idx="1">
                  <c:v>1331894</c:v>
                </c:pt>
                <c:pt idx="2">
                  <c:v>1274107</c:v>
                </c:pt>
                <c:pt idx="3">
                  <c:v>1171691</c:v>
                </c:pt>
                <c:pt idx="4">
                  <c:v>1052879</c:v>
                </c:pt>
                <c:pt idx="5">
                  <c:v>678285</c:v>
                </c:pt>
                <c:pt idx="6">
                  <c:v>493882</c:v>
                </c:pt>
                <c:pt idx="7">
                  <c:v>369291</c:v>
                </c:pt>
                <c:pt idx="8">
                  <c:v>93477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'Wage .csv'!$E$4</c:f>
              <c:strCache>
                <c:ptCount val="1"/>
                <c:pt idx="0">
                  <c:v>Ontario</c:v>
                </c:pt>
              </c:strCache>
            </c:strRef>
          </c:tx>
          <c:spPr>
            <a:ln w="28575" cap="rnd">
              <a:solidFill>
                <a:srgbClr val="CF2F49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'Wage .csv'!$A$5:$A$13</c:f>
              <c:strCache>
                <c:ptCount val="9"/>
                <c:pt idx="0" c:formatCode="d\-mmm">
                  <c:v>April</c:v>
                </c:pt>
                <c:pt idx="1" c:formatCode="d\-mmm">
                  <c:v>May</c:v>
                </c:pt>
                <c:pt idx="2" c:formatCode="d\-mmm">
                  <c:v>June</c:v>
                </c:pt>
                <c:pt idx="3" c:formatCode="d\-mmm">
                  <c:v>July</c:v>
                </c:pt>
                <c:pt idx="4" c:formatCode="d\-mmm">
                  <c:v>August</c:v>
                </c:pt>
                <c:pt idx="5" c:formatCode="d\-mmm">
                  <c:v>September</c:v>
                </c:pt>
                <c:pt idx="6" c:formatCode="d\-mmm">
                  <c:v>October</c:v>
                </c:pt>
                <c:pt idx="7" c:formatCode="d\-mmm">
                  <c:v>November</c:v>
                </c:pt>
                <c:pt idx="8" c:formatCode="d\-mmm">
                  <c:v>December</c:v>
                </c:pt>
              </c:strCache>
            </c:strRef>
          </c:cat>
          <c:val>
            <c:numRef>
              <c:f>'Wage .csv'!$E$5:$E$13</c:f>
              <c:numCache>
                <c:formatCode>General</c:formatCode>
                <c:ptCount val="9"/>
                <c:pt idx="0">
                  <c:v>3714329</c:v>
                </c:pt>
                <c:pt idx="1">
                  <c:v>3815021</c:v>
                </c:pt>
                <c:pt idx="2">
                  <c:v>3499939</c:v>
                </c:pt>
                <c:pt idx="3">
                  <c:v>3012324</c:v>
                </c:pt>
                <c:pt idx="4">
                  <c:v>2624640</c:v>
                </c:pt>
                <c:pt idx="5">
                  <c:v>1518589</c:v>
                </c:pt>
                <c:pt idx="6">
                  <c:v>1050799</c:v>
                </c:pt>
                <c:pt idx="7">
                  <c:v>776436</c:v>
                </c:pt>
                <c:pt idx="8">
                  <c:v>226821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442150118"/>
        <c:axId val="375006202"/>
      </c:lineChart>
      <c:catAx>
        <c:axId val="442150118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600" b="1" i="1" u="none" strike="noStrike" kern="120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</a:p>
        </c:txPr>
        <c:crossAx val="375006202"/>
        <c:crosses val="autoZero"/>
        <c:auto val="1"/>
        <c:lblAlgn val="ctr"/>
        <c:lblOffset val="100"/>
        <c:noMultiLvlLbl val="0"/>
      </c:catAx>
      <c:valAx>
        <c:axId val="37500620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</a:p>
        </c:txPr>
        <c:crossAx val="44215011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en-US" sz="1600" b="1" i="0" u="none" strike="noStrike" kern="120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en-US" sz="1600" b="1" i="0" u="none" strike="noStrike" kern="120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en-US" sz="1600" b="1" i="0" u="none" strike="noStrike" kern="120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</a:p>
        </c:txPr>
      </c:legendEntry>
      <c:legendEntry>
        <c:idx val="3"/>
        <c:txPr>
          <a:bodyPr rot="0" spcFirstLastPara="0" vertOverflow="ellipsis" vert="horz" wrap="square" anchor="ctr" anchorCtr="1"/>
          <a:lstStyle/>
          <a:p>
            <a:pPr>
              <a:defRPr lang="en-US" sz="1600" b="1" i="0" u="none" strike="noStrike" kern="1200" baseline="0">
                <a:solidFill>
                  <a:schemeClr val="tx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  <a:sym typeface="Times New Roman" panose="02020603050405020304" charset="0"/>
              </a:defRPr>
            </a:pPr>
          </a:p>
        </c:txPr>
      </c:legendEntry>
      <c:layout>
        <c:manualLayout>
          <c:xMode val="edge"/>
          <c:yMode val="edge"/>
          <c:x val="0.310469535368395"/>
          <c:y val="0.889440223290433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1600" b="1" i="0" u="none" strike="noStrike" kern="1200" baseline="0">
              <a:solidFill>
                <a:schemeClr val="tx1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  <a:sym typeface="Times New Roman" panose="02020603050405020304" charset="0"/>
            </a:defRPr>
          </a:pPr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en-US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0F9B84EA-7D68-4D60-9CB1-D50884785D1C}" type="datetimeFigureOut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8D4E0FC9-F1F8-4FAE-9988-3BA365CFD46F}" type="slidenum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A0F95C7-B801-4FFF-B8A6-EA9C90D40A4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8194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8195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indent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8194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8195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indent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8194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8195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indent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8194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8195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indent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8194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8195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indent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8194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8195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indent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8194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8195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indent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8194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8195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indent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pPr fontAlgn="auto"/>
            <a:r>
              <a:rPr lang="zh-CN" altLang="en-US" strike="noStrike" noProof="1" smtClean="0"/>
              <a:t>Click to edit Master title style</a:t>
            </a:r>
            <a:endParaRPr lang="zh-CN" altLang="en-US" strike="noStrike" noProof="1" smtClean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 smtClean="0"/>
              <a:t>Click to edit Master text style</a:t>
            </a:r>
            <a:endParaRPr lang="zh-CN" altLang="en-US" strike="noStrike" noProof="1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0917AAF-605B-465E-B480-83DD63AF166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Click to edit Master title style</a:t>
            </a:r>
            <a:endParaRPr lang="zh-CN" altLang="en-US" strike="noStrike" noProof="1" smtClean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0917AAF-605B-465E-B480-83DD63AF166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Click to edit Master title style</a:t>
            </a:r>
            <a:endParaRPr lang="zh-CN" altLang="en-US" strike="noStrike" noProof="1" smtClean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0917AAF-605B-465E-B480-83DD63AF166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 indent="-228600"/>
            <a:r>
              <a:rPr lang="zh-CN" altLang="en-US" dirty="0"/>
              <a:t>Click to edit Master text style</a:t>
            </a:r>
            <a:endParaRPr lang="zh-CN" altLang="en-US" dirty="0"/>
          </a:p>
          <a:p>
            <a:pPr lvl="1" indent="-228600"/>
            <a:r>
              <a:rPr lang="zh-CN" altLang="en-US" dirty="0"/>
              <a:t>Second level</a:t>
            </a:r>
            <a:endParaRPr lang="zh-CN" altLang="en-US" dirty="0"/>
          </a:p>
          <a:p>
            <a:pPr lvl="2" indent="-228600"/>
            <a:r>
              <a:rPr lang="zh-CN" altLang="en-US" dirty="0"/>
              <a:t>Third level</a:t>
            </a:r>
            <a:endParaRPr lang="zh-CN" altLang="en-US" dirty="0"/>
          </a:p>
          <a:p>
            <a:pPr lvl="3" indent="-228600"/>
            <a:r>
              <a:rPr lang="zh-CN" altLang="en-US" dirty="0"/>
              <a:t>Fourth level</a:t>
            </a:r>
            <a:endParaRPr lang="zh-CN" altLang="en-US" dirty="0"/>
          </a:p>
          <a:p>
            <a:pPr lvl="4" indent="-228600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0917AAF-605B-465E-B480-83DD63AF166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slow">
    <p:wipe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chart" Target="../charts/char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chart" Target="../charts/char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7" name="图片 4"/>
          <p:cNvPicPr>
            <a:picLocks noChangeAspect="1"/>
          </p:cNvPicPr>
          <p:nvPr/>
        </p:nvPicPr>
        <p:blipFill>
          <a:blip r:embed="rId1"/>
          <a:srcRect t="553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4919028" y="0"/>
            <a:ext cx="2352675" cy="2405063"/>
          </a:xfrm>
          <a:custGeom>
            <a:avLst/>
            <a:gdLst>
              <a:gd name="connsiteX0" fmla="*/ 253 w 2351768"/>
              <a:gd name="connsiteY0" fmla="*/ 0 h 2404836"/>
              <a:gd name="connsiteX1" fmla="*/ 2351768 w 2351768"/>
              <a:gd name="connsiteY1" fmla="*/ 0 h 2404836"/>
              <a:gd name="connsiteX2" fmla="*/ 2351768 w 2351768"/>
              <a:gd name="connsiteY2" fmla="*/ 1793422 h 2404836"/>
              <a:gd name="connsiteX3" fmla="*/ 1190625 w 2351768"/>
              <a:gd name="connsiteY3" fmla="*/ 2404836 h 2404836"/>
              <a:gd name="connsiteX4" fmla="*/ 453 w 2351768"/>
              <a:gd name="connsiteY4" fmla="*/ 1793422 h 2404836"/>
              <a:gd name="connsiteX5" fmla="*/ 0 w 2351768"/>
              <a:gd name="connsiteY5" fmla="*/ 1814286 h 2404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51768" h="2404836">
                <a:moveTo>
                  <a:pt x="253" y="0"/>
                </a:moveTo>
                <a:lnTo>
                  <a:pt x="2351768" y="0"/>
                </a:lnTo>
                <a:lnTo>
                  <a:pt x="2351768" y="1793422"/>
                </a:lnTo>
                <a:lnTo>
                  <a:pt x="1190625" y="2404836"/>
                </a:lnTo>
                <a:lnTo>
                  <a:pt x="453" y="1793422"/>
                </a:lnTo>
                <a:lnTo>
                  <a:pt x="0" y="1814286"/>
                </a:lnTo>
                <a:close/>
              </a:path>
            </a:pathLst>
          </a:cu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4100" name="组合 19"/>
          <p:cNvGrpSpPr/>
          <p:nvPr/>
        </p:nvGrpSpPr>
        <p:grpSpPr>
          <a:xfrm>
            <a:off x="5646738" y="544513"/>
            <a:ext cx="879475" cy="877887"/>
            <a:chOff x="-4252685" y="551543"/>
            <a:chExt cx="1683656" cy="1683656"/>
          </a:xfrm>
        </p:grpSpPr>
        <p:sp>
          <p:nvSpPr>
            <p:cNvPr id="8" name="矩形 7"/>
            <p:cNvSpPr/>
            <p:nvPr/>
          </p:nvSpPr>
          <p:spPr>
            <a:xfrm>
              <a:off x="-2989943" y="551543"/>
              <a:ext cx="420914" cy="420914"/>
            </a:xfrm>
            <a:prstGeom prst="rect">
              <a:avLst/>
            </a:prstGeom>
            <a:solidFill>
              <a:srgbClr val="19DA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-2989943" y="972457"/>
              <a:ext cx="420914" cy="420914"/>
            </a:xfrm>
            <a:prstGeom prst="rect">
              <a:avLst/>
            </a:prstGeom>
            <a:solidFill>
              <a:srgbClr val="1E9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-2989943" y="1393371"/>
              <a:ext cx="420914" cy="420914"/>
            </a:xfrm>
            <a:prstGeom prst="rect">
              <a:avLst/>
            </a:prstGeom>
            <a:solidFill>
              <a:srgbClr val="1E66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-2989943" y="1814285"/>
              <a:ext cx="420914" cy="420914"/>
            </a:xfrm>
            <a:prstGeom prst="rect">
              <a:avLst/>
            </a:prstGeom>
            <a:solidFill>
              <a:srgbClr val="2047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-3410857" y="1814285"/>
              <a:ext cx="420914" cy="420914"/>
            </a:xfrm>
            <a:prstGeom prst="rect">
              <a:avLst/>
            </a:prstGeom>
            <a:solidFill>
              <a:srgbClr val="2239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-3831771" y="1814285"/>
              <a:ext cx="420914" cy="420914"/>
            </a:xfrm>
            <a:prstGeom prst="rect">
              <a:avLst/>
            </a:prstGeom>
            <a:solidFill>
              <a:srgbClr val="202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-4252685" y="1814285"/>
              <a:ext cx="420914" cy="420914"/>
            </a:xfrm>
            <a:prstGeom prst="rect">
              <a:avLst/>
            </a:prstGeom>
            <a:solidFill>
              <a:srgbClr val="19DA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-4252685" y="1393371"/>
              <a:ext cx="420914" cy="420914"/>
            </a:xfrm>
            <a:prstGeom prst="rect">
              <a:avLst/>
            </a:prstGeom>
            <a:solidFill>
              <a:srgbClr val="1E9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-4252685" y="972457"/>
              <a:ext cx="420914" cy="420914"/>
            </a:xfrm>
            <a:prstGeom prst="rect">
              <a:avLst/>
            </a:prstGeom>
            <a:solidFill>
              <a:srgbClr val="1E66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-4252685" y="551543"/>
              <a:ext cx="420914" cy="420914"/>
            </a:xfrm>
            <a:prstGeom prst="rect">
              <a:avLst/>
            </a:prstGeom>
            <a:solidFill>
              <a:srgbClr val="2047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-3831771" y="551543"/>
              <a:ext cx="420914" cy="420914"/>
            </a:xfrm>
            <a:prstGeom prst="rect">
              <a:avLst/>
            </a:prstGeom>
            <a:solidFill>
              <a:srgbClr val="202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-3410857" y="551543"/>
              <a:ext cx="420914" cy="420914"/>
            </a:xfrm>
            <a:prstGeom prst="rect">
              <a:avLst/>
            </a:prstGeom>
            <a:solidFill>
              <a:srgbClr val="202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0" y="3609975"/>
            <a:ext cx="12192000" cy="3260271"/>
            <a:chOff x="0" y="3609975"/>
            <a:chExt cx="12192000" cy="3260271"/>
          </a:xfrm>
          <a:solidFill>
            <a:schemeClr val="tx1">
              <a:alpha val="58000"/>
            </a:schemeClr>
          </a:solidFill>
        </p:grpSpPr>
        <p:sp>
          <p:nvSpPr>
            <p:cNvPr id="23" name="直角三角形 22"/>
            <p:cNvSpPr/>
            <p:nvPr/>
          </p:nvSpPr>
          <p:spPr>
            <a:xfrm>
              <a:off x="0" y="3609975"/>
              <a:ext cx="6216320" cy="326027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直角三角形 23"/>
            <p:cNvSpPr/>
            <p:nvPr/>
          </p:nvSpPr>
          <p:spPr>
            <a:xfrm flipH="1">
              <a:off x="5975680" y="3609975"/>
              <a:ext cx="6216320" cy="326027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4114" name="文本框 28"/>
          <p:cNvSpPr txBox="1"/>
          <p:nvPr/>
        </p:nvSpPr>
        <p:spPr>
          <a:xfrm>
            <a:off x="1600200" y="2440305"/>
            <a:ext cx="9191625" cy="13220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sz="8000" dirty="0">
                <a:ln w="12700" cmpd="sng">
                  <a:noFill/>
                  <a:prstDash val="solid"/>
                </a:ln>
                <a:solidFill>
                  <a:srgbClr val="347553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ea"/>
              </a:rPr>
              <a:t>COVID-19 Benefit</a:t>
            </a:r>
            <a:endParaRPr lang="en-US" altLang="zh-CN" sz="8000" b="1" dirty="0">
              <a:ln w="12700" cmpd="sng">
                <a:noFill/>
                <a:prstDash val="solid"/>
              </a:ln>
              <a:solidFill>
                <a:srgbClr val="347553"/>
              </a:solidFill>
              <a:effectLst/>
              <a:latin typeface="Times New Roman" panose="02020603050405020304" charset="0"/>
              <a:ea typeface="SimSun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4115" name="文本框 29"/>
          <p:cNvSpPr txBox="1"/>
          <p:nvPr/>
        </p:nvSpPr>
        <p:spPr>
          <a:xfrm>
            <a:off x="5767705" y="4046220"/>
            <a:ext cx="6108700" cy="82994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defTabSz="914400"/>
            <a:r>
              <a:rPr lang="en-US" altLang="zh-CN" sz="4800" b="1" dirty="0">
                <a:solidFill>
                  <a:srgbClr val="347553">
                    <a:alpha val="90000"/>
                  </a:srgbClr>
                </a:solidFill>
                <a:ea typeface="Calibri" panose="020F0502020204030204" pitchFamily="34" charset="0"/>
              </a:rPr>
              <a:t>---Mac BoYs</a:t>
            </a:r>
            <a:endParaRPr lang="en-US" altLang="zh-CN" sz="4800" b="1" dirty="0">
              <a:solidFill>
                <a:srgbClr val="347553">
                  <a:alpha val="90000"/>
                </a:srgbClr>
              </a:solidFill>
              <a:ea typeface="Calibri" panose="020F0502020204030204" pitchFamily="34" charset="0"/>
            </a:endParaRPr>
          </a:p>
        </p:txBody>
      </p:sp>
    </p:spTree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69" name="文本框 93"/>
          <p:cNvSpPr txBox="1"/>
          <p:nvPr/>
        </p:nvSpPr>
        <p:spPr>
          <a:xfrm>
            <a:off x="457518" y="200025"/>
            <a:ext cx="3279775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defTabSz="914400"/>
            <a:r>
              <a:rPr lang="en-US" altLang="zh-CN" sz="2400" b="1" i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ea typeface="Calibri" panose="020F0502020204030204" pitchFamily="34" charset="0"/>
                <a:cs typeface="Times New Roman" panose="02020603050405020304" charset="0"/>
              </a:rPr>
              <a:t>Conclusion</a:t>
            </a:r>
            <a:endParaRPr lang="en-US" altLang="zh-CN" sz="2400" b="1" i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ea typeface="Calibri" panose="020F0502020204030204" pitchFamily="34" charset="0"/>
              <a:cs typeface="Times New Roman" panose="02020603050405020304" charset="0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0" y="177800"/>
            <a:ext cx="130175" cy="504825"/>
          </a:xfrm>
          <a:prstGeom prst="rect">
            <a:avLst/>
          </a:prstGeom>
          <a:solidFill>
            <a:srgbClr val="187C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1325245" y="1854200"/>
            <a:ext cx="877506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/>
              <a:t>CRB program might connected to GDP mantaining, it gives support to the individuals or small businesses who cannot survive the lockdown or other extreme events.</a:t>
            </a:r>
            <a:endParaRPr lang="en-US"/>
          </a:p>
          <a:p>
            <a:pPr>
              <a:lnSpc>
                <a:spcPct val="150000"/>
              </a:lnSpc>
              <a:buFont typeface="Wingdings" panose="05000000000000000000" charset="0"/>
            </a:pPr>
            <a:endParaRPr lang="en-US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/>
              <a:t>The CESB program alleviate the unemployment rate in the group of people who are 15-24 years old, but not obivious in the 25+ group people. </a:t>
            </a:r>
            <a:endParaRPr lang="en-US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v"/>
            </a:pPr>
            <a:endParaRPr lang="en-US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/>
              <a:t>The continously growing inflation rate could be the result of benefit program due to the government increase the amount of currency in the market.</a:t>
            </a:r>
            <a:endParaRPr lang="en-US"/>
          </a:p>
        </p:txBody>
      </p:sp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69" name="文本框 93"/>
          <p:cNvSpPr txBox="1"/>
          <p:nvPr/>
        </p:nvSpPr>
        <p:spPr>
          <a:xfrm>
            <a:off x="457518" y="200025"/>
            <a:ext cx="3279775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defTabSz="914400"/>
            <a:r>
              <a:rPr lang="en-US" altLang="zh-CN" sz="2400" b="1" i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ea typeface="Calibri" panose="020F0502020204030204" pitchFamily="34" charset="0"/>
                <a:cs typeface="Times New Roman" panose="02020603050405020304" charset="0"/>
              </a:rPr>
              <a:t>Citation</a:t>
            </a:r>
            <a:endParaRPr lang="en-US" altLang="zh-CN" sz="2400" b="1" i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ea typeface="Calibri" panose="020F0502020204030204" pitchFamily="34" charset="0"/>
              <a:cs typeface="Times New Roman" panose="02020603050405020304" charset="0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0" y="177800"/>
            <a:ext cx="130175" cy="504825"/>
          </a:xfrm>
          <a:prstGeom prst="rect">
            <a:avLst/>
          </a:prstGeom>
          <a:solidFill>
            <a:srgbClr val="187C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682625" y="1816100"/>
            <a:ext cx="877506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/>
              <a:t>https://open.canada.ca/data/en/dataset/b1585ce0-765a-4ab9-ac82-e8255c3b6c7b </a:t>
            </a:r>
            <a:endParaRPr lang="en-US"/>
          </a:p>
          <a:p>
            <a:pPr>
              <a:lnSpc>
                <a:spcPct val="150000"/>
              </a:lnSpc>
              <a:buFont typeface="Wingdings" panose="05000000000000000000" charset="0"/>
            </a:pPr>
            <a:endParaRPr lang="en-US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/>
              <a:t>https://open.canada.ca/data/en/dataset/f713389f-ab1c-4be4-bade-05f71ed110fe</a:t>
            </a:r>
            <a:endParaRPr lang="en-US"/>
          </a:p>
          <a:p>
            <a:pPr>
              <a:lnSpc>
                <a:spcPct val="150000"/>
              </a:lnSpc>
              <a:buFont typeface="Wingdings" panose="05000000000000000000" charset="0"/>
            </a:pPr>
            <a:endParaRPr lang="en-US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/>
              <a:t>https://open.canada.ca/data/en/dataset/dd09b357-79b1-444b-8503-37b7eb244a1e</a:t>
            </a:r>
            <a:endParaRPr lang="en-US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v"/>
            </a:pPr>
            <a:endParaRPr lang="en-US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/>
              <a:t>Statistics Canada. Table 14-10-0287-03  Labour force characteristics by province, monthly, seasonally adjusted.DOI: https://doi.org/10.25318/1410028701-eng</a:t>
            </a:r>
            <a:endParaRPr lang="en-US"/>
          </a:p>
        </p:txBody>
      </p:sp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3009" name="图片 4"/>
          <p:cNvPicPr>
            <a:picLocks noChangeAspect="1"/>
          </p:cNvPicPr>
          <p:nvPr/>
        </p:nvPicPr>
        <p:blipFill>
          <a:blip r:embed="rId1"/>
          <a:srcRect t="553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4919663" y="-12700"/>
            <a:ext cx="2352675" cy="2405063"/>
          </a:xfrm>
          <a:custGeom>
            <a:avLst/>
            <a:gdLst>
              <a:gd name="connsiteX0" fmla="*/ 253 w 2351768"/>
              <a:gd name="connsiteY0" fmla="*/ 0 h 2404836"/>
              <a:gd name="connsiteX1" fmla="*/ 2351768 w 2351768"/>
              <a:gd name="connsiteY1" fmla="*/ 0 h 2404836"/>
              <a:gd name="connsiteX2" fmla="*/ 2351768 w 2351768"/>
              <a:gd name="connsiteY2" fmla="*/ 1793422 h 2404836"/>
              <a:gd name="connsiteX3" fmla="*/ 1190625 w 2351768"/>
              <a:gd name="connsiteY3" fmla="*/ 2404836 h 2404836"/>
              <a:gd name="connsiteX4" fmla="*/ 453 w 2351768"/>
              <a:gd name="connsiteY4" fmla="*/ 1793422 h 2404836"/>
              <a:gd name="connsiteX5" fmla="*/ 0 w 2351768"/>
              <a:gd name="connsiteY5" fmla="*/ 1814286 h 2404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51768" h="2404836">
                <a:moveTo>
                  <a:pt x="253" y="0"/>
                </a:moveTo>
                <a:lnTo>
                  <a:pt x="2351768" y="0"/>
                </a:lnTo>
                <a:lnTo>
                  <a:pt x="2351768" y="1793422"/>
                </a:lnTo>
                <a:lnTo>
                  <a:pt x="1190625" y="2404836"/>
                </a:lnTo>
                <a:lnTo>
                  <a:pt x="453" y="1793422"/>
                </a:lnTo>
                <a:lnTo>
                  <a:pt x="0" y="1814286"/>
                </a:lnTo>
                <a:close/>
              </a:path>
            </a:pathLst>
          </a:cu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43012" name="组合 19"/>
          <p:cNvGrpSpPr/>
          <p:nvPr/>
        </p:nvGrpSpPr>
        <p:grpSpPr>
          <a:xfrm>
            <a:off x="5646738" y="544513"/>
            <a:ext cx="879475" cy="877887"/>
            <a:chOff x="-4252685" y="551543"/>
            <a:chExt cx="1683656" cy="1683656"/>
          </a:xfrm>
        </p:grpSpPr>
        <p:sp>
          <p:nvSpPr>
            <p:cNvPr id="8" name="矩形 7"/>
            <p:cNvSpPr/>
            <p:nvPr/>
          </p:nvSpPr>
          <p:spPr>
            <a:xfrm>
              <a:off x="-2989943" y="551543"/>
              <a:ext cx="420914" cy="420914"/>
            </a:xfrm>
            <a:prstGeom prst="rect">
              <a:avLst/>
            </a:prstGeom>
            <a:solidFill>
              <a:srgbClr val="19DA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-2989943" y="972457"/>
              <a:ext cx="420914" cy="420914"/>
            </a:xfrm>
            <a:prstGeom prst="rect">
              <a:avLst/>
            </a:prstGeom>
            <a:solidFill>
              <a:srgbClr val="1E9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-2989943" y="1393371"/>
              <a:ext cx="420914" cy="420914"/>
            </a:xfrm>
            <a:prstGeom prst="rect">
              <a:avLst/>
            </a:prstGeom>
            <a:solidFill>
              <a:srgbClr val="1E66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-2989943" y="1814285"/>
              <a:ext cx="420914" cy="420914"/>
            </a:xfrm>
            <a:prstGeom prst="rect">
              <a:avLst/>
            </a:prstGeom>
            <a:solidFill>
              <a:srgbClr val="2047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-3410857" y="1814285"/>
              <a:ext cx="420914" cy="420914"/>
            </a:xfrm>
            <a:prstGeom prst="rect">
              <a:avLst/>
            </a:prstGeom>
            <a:solidFill>
              <a:srgbClr val="2239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-3831771" y="1814285"/>
              <a:ext cx="420914" cy="420914"/>
            </a:xfrm>
            <a:prstGeom prst="rect">
              <a:avLst/>
            </a:prstGeom>
            <a:solidFill>
              <a:srgbClr val="202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-4252685" y="1814285"/>
              <a:ext cx="420914" cy="420914"/>
            </a:xfrm>
            <a:prstGeom prst="rect">
              <a:avLst/>
            </a:prstGeom>
            <a:solidFill>
              <a:srgbClr val="19DA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-4252685" y="1393371"/>
              <a:ext cx="420914" cy="420914"/>
            </a:xfrm>
            <a:prstGeom prst="rect">
              <a:avLst/>
            </a:prstGeom>
            <a:solidFill>
              <a:srgbClr val="1E9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-4252685" y="972457"/>
              <a:ext cx="420914" cy="420914"/>
            </a:xfrm>
            <a:prstGeom prst="rect">
              <a:avLst/>
            </a:prstGeom>
            <a:solidFill>
              <a:srgbClr val="1E66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-4252685" y="551543"/>
              <a:ext cx="420914" cy="420914"/>
            </a:xfrm>
            <a:prstGeom prst="rect">
              <a:avLst/>
            </a:prstGeom>
            <a:solidFill>
              <a:srgbClr val="2047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-3831771" y="551543"/>
              <a:ext cx="420914" cy="420914"/>
            </a:xfrm>
            <a:prstGeom prst="rect">
              <a:avLst/>
            </a:prstGeom>
            <a:solidFill>
              <a:srgbClr val="202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-3410857" y="551543"/>
              <a:ext cx="420914" cy="420914"/>
            </a:xfrm>
            <a:prstGeom prst="rect">
              <a:avLst/>
            </a:prstGeom>
            <a:solidFill>
              <a:srgbClr val="202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0" y="3609975"/>
            <a:ext cx="12192000" cy="3260271"/>
            <a:chOff x="0" y="3609975"/>
            <a:chExt cx="12192000" cy="3260271"/>
          </a:xfrm>
          <a:solidFill>
            <a:schemeClr val="tx1">
              <a:alpha val="58000"/>
            </a:schemeClr>
          </a:solidFill>
        </p:grpSpPr>
        <p:sp>
          <p:nvSpPr>
            <p:cNvPr id="23" name="直角三角形 22"/>
            <p:cNvSpPr/>
            <p:nvPr/>
          </p:nvSpPr>
          <p:spPr>
            <a:xfrm>
              <a:off x="0" y="3609975"/>
              <a:ext cx="6216320" cy="326027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直角三角形 23"/>
            <p:cNvSpPr/>
            <p:nvPr/>
          </p:nvSpPr>
          <p:spPr>
            <a:xfrm flipH="1">
              <a:off x="5975680" y="3609975"/>
              <a:ext cx="6216320" cy="326027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43026" name="文本框 29"/>
          <p:cNvSpPr txBox="1"/>
          <p:nvPr/>
        </p:nvSpPr>
        <p:spPr>
          <a:xfrm>
            <a:off x="2786380" y="2568258"/>
            <a:ext cx="7259638" cy="14452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8800" b="1" dirty="0">
                <a:solidFill>
                  <a:srgbClr val="209B5A"/>
                </a:solidFill>
                <a:ea typeface="Calibri" panose="020F0502020204030204" pitchFamily="34" charset="0"/>
              </a:rPr>
              <a:t>THANK YOU</a:t>
            </a:r>
            <a:endParaRPr lang="zh-CN" altLang="en-US" sz="8800" b="1" dirty="0">
              <a:solidFill>
                <a:srgbClr val="209B5A"/>
              </a:solidFill>
              <a:ea typeface="Calibri" panose="020F0502020204030204" pitchFamily="34" charset="0"/>
            </a:endParaRP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121" name="图片 4"/>
          <p:cNvPicPr>
            <a:picLocks noChangeAspect="1"/>
          </p:cNvPicPr>
          <p:nvPr/>
        </p:nvPicPr>
        <p:blipFill>
          <a:blip r:embed="rId1"/>
          <a:srcRect t="553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矩形 5"/>
          <p:cNvSpPr/>
          <p:nvPr/>
        </p:nvSpPr>
        <p:spPr>
          <a:xfrm>
            <a:off x="635" y="-12700"/>
            <a:ext cx="12192000" cy="6858000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4919663" y="-12700"/>
            <a:ext cx="2352675" cy="1579563"/>
          </a:xfrm>
          <a:custGeom>
            <a:avLst/>
            <a:gdLst>
              <a:gd name="connsiteX0" fmla="*/ 253 w 2351768"/>
              <a:gd name="connsiteY0" fmla="*/ 0 h 2404836"/>
              <a:gd name="connsiteX1" fmla="*/ 2351768 w 2351768"/>
              <a:gd name="connsiteY1" fmla="*/ 0 h 2404836"/>
              <a:gd name="connsiteX2" fmla="*/ 2351768 w 2351768"/>
              <a:gd name="connsiteY2" fmla="*/ 1793422 h 2404836"/>
              <a:gd name="connsiteX3" fmla="*/ 1190625 w 2351768"/>
              <a:gd name="connsiteY3" fmla="*/ 2404836 h 2404836"/>
              <a:gd name="connsiteX4" fmla="*/ 453 w 2351768"/>
              <a:gd name="connsiteY4" fmla="*/ 1793422 h 2404836"/>
              <a:gd name="connsiteX5" fmla="*/ 0 w 2351768"/>
              <a:gd name="connsiteY5" fmla="*/ 1814286 h 2404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51768" h="2404836">
                <a:moveTo>
                  <a:pt x="253" y="0"/>
                </a:moveTo>
                <a:lnTo>
                  <a:pt x="2351768" y="0"/>
                </a:lnTo>
                <a:lnTo>
                  <a:pt x="2351768" y="1793422"/>
                </a:lnTo>
                <a:lnTo>
                  <a:pt x="1190625" y="2404836"/>
                </a:lnTo>
                <a:lnTo>
                  <a:pt x="453" y="1793422"/>
                </a:lnTo>
                <a:lnTo>
                  <a:pt x="0" y="1814286"/>
                </a:lnTo>
                <a:close/>
              </a:path>
            </a:pathLst>
          </a:custGeom>
          <a:solidFill>
            <a:schemeClr val="tx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0" y="4804229"/>
            <a:ext cx="12192000" cy="2066017"/>
            <a:chOff x="0" y="3609975"/>
            <a:chExt cx="12192000" cy="3260271"/>
          </a:xfrm>
          <a:solidFill>
            <a:schemeClr val="tx1">
              <a:alpha val="58000"/>
            </a:schemeClr>
          </a:solidFill>
        </p:grpSpPr>
        <p:sp>
          <p:nvSpPr>
            <p:cNvPr id="23" name="直角三角形 22"/>
            <p:cNvSpPr/>
            <p:nvPr/>
          </p:nvSpPr>
          <p:spPr>
            <a:xfrm>
              <a:off x="0" y="3609975"/>
              <a:ext cx="6216320" cy="326027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直角三角形 23"/>
            <p:cNvSpPr/>
            <p:nvPr/>
          </p:nvSpPr>
          <p:spPr>
            <a:xfrm flipH="1">
              <a:off x="5975680" y="3609975"/>
              <a:ext cx="6216320" cy="326027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5125" name="文本框 26"/>
          <p:cNvSpPr txBox="1"/>
          <p:nvPr/>
        </p:nvSpPr>
        <p:spPr>
          <a:xfrm>
            <a:off x="4919663" y="515938"/>
            <a:ext cx="2352675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2800" b="1" i="1" dirty="0">
                <a:solidFill>
                  <a:srgbClr val="34755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ea typeface="Calibri" panose="020F0502020204030204" pitchFamily="34" charset="0"/>
                <a:cs typeface="Times New Roman" panose="02020603050405020304" charset="0"/>
              </a:rPr>
              <a:t>CONTENTS</a:t>
            </a:r>
            <a:endParaRPr lang="zh-CN" altLang="en-US" sz="2800" b="1" i="1" dirty="0">
              <a:solidFill>
                <a:srgbClr val="34755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charset="0"/>
              <a:ea typeface="Calibri" panose="020F0502020204030204" pitchFamily="34" charset="0"/>
              <a:cs typeface="Times New Roman" panose="02020603050405020304" charset="0"/>
            </a:endParaRPr>
          </a:p>
        </p:txBody>
      </p:sp>
      <p:sp>
        <p:nvSpPr>
          <p:cNvPr id="5126" name="文本框 25"/>
          <p:cNvSpPr txBox="1"/>
          <p:nvPr/>
        </p:nvSpPr>
        <p:spPr>
          <a:xfrm>
            <a:off x="4814888" y="2135188"/>
            <a:ext cx="3279775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indent="0">
              <a:buFont typeface="+mj-lt"/>
              <a:buNone/>
            </a:pPr>
            <a:r>
              <a:rPr 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Background</a:t>
            </a:r>
            <a:endParaRPr lang="en-US" altLang="en-US" sz="2400" b="1" dirty="0">
              <a:solidFill>
                <a:srgbClr val="262626"/>
              </a:solidFill>
              <a:latin typeface="Times New Roman" panose="02020603050405020304" charset="0"/>
              <a:ea typeface="Calibri" panose="020F0502020204030204" pitchFamily="3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100513" y="2079625"/>
            <a:ext cx="554038" cy="554038"/>
          </a:xfrm>
          <a:prstGeom prst="rect">
            <a:avLst/>
          </a:prstGeom>
          <a:solidFill>
            <a:srgbClr val="347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128" name="文本框 31"/>
          <p:cNvSpPr txBox="1"/>
          <p:nvPr/>
        </p:nvSpPr>
        <p:spPr>
          <a:xfrm>
            <a:off x="4097338" y="2143125"/>
            <a:ext cx="561975" cy="46196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US" altLang="zh-CN" sz="2400" b="1" dirty="0">
                <a:solidFill>
                  <a:schemeClr val="bg1"/>
                </a:solidFill>
                <a:ea typeface="Calibri" panose="020F0502020204030204" pitchFamily="34" charset="0"/>
              </a:rPr>
              <a:t>01</a:t>
            </a:r>
            <a:endParaRPr lang="zh-CN" altLang="en-US" sz="2400" b="1" dirty="0">
              <a:solidFill>
                <a:schemeClr val="bg1"/>
              </a:solidFill>
              <a:ea typeface="Calibri" panose="020F0502020204030204" pitchFamily="34" charset="0"/>
            </a:endParaRPr>
          </a:p>
        </p:txBody>
      </p:sp>
      <p:sp>
        <p:nvSpPr>
          <p:cNvPr id="5129" name="文本框 35"/>
          <p:cNvSpPr txBox="1"/>
          <p:nvPr/>
        </p:nvSpPr>
        <p:spPr>
          <a:xfrm>
            <a:off x="4814888" y="3127375"/>
            <a:ext cx="3279775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indent="0">
              <a:buFont typeface="+mj-lt"/>
              <a:buNone/>
            </a:pPr>
            <a:r>
              <a:rPr 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Results</a:t>
            </a:r>
            <a:endParaRPr lang="en-US" altLang="en-US" sz="2400" b="1" dirty="0">
              <a:solidFill>
                <a:srgbClr val="262626"/>
              </a:solidFill>
              <a:latin typeface="Times New Roman" panose="02020603050405020304" charset="0"/>
              <a:ea typeface="Calibri" panose="020F0502020204030204" pitchFamily="3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100513" y="3081338"/>
            <a:ext cx="554038" cy="554038"/>
          </a:xfrm>
          <a:prstGeom prst="rect">
            <a:avLst/>
          </a:prstGeom>
          <a:solidFill>
            <a:srgbClr val="347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131" name="文本框 37"/>
          <p:cNvSpPr txBox="1"/>
          <p:nvPr/>
        </p:nvSpPr>
        <p:spPr>
          <a:xfrm>
            <a:off x="4097338" y="3144838"/>
            <a:ext cx="561975" cy="461962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US" altLang="zh-CN" sz="2400" b="1" dirty="0">
                <a:solidFill>
                  <a:schemeClr val="bg1"/>
                </a:solidFill>
                <a:ea typeface="Calibri" panose="020F0502020204030204" pitchFamily="34" charset="0"/>
              </a:rPr>
              <a:t>02</a:t>
            </a:r>
            <a:endParaRPr lang="zh-CN" altLang="en-US" sz="2400" b="1" dirty="0">
              <a:solidFill>
                <a:schemeClr val="bg1"/>
              </a:solidFill>
              <a:ea typeface="Calibri" panose="020F0502020204030204" pitchFamily="34" charset="0"/>
            </a:endParaRPr>
          </a:p>
        </p:txBody>
      </p:sp>
      <p:sp>
        <p:nvSpPr>
          <p:cNvPr id="5132" name="文本框 39"/>
          <p:cNvSpPr txBox="1"/>
          <p:nvPr/>
        </p:nvSpPr>
        <p:spPr>
          <a:xfrm>
            <a:off x="4814888" y="4140200"/>
            <a:ext cx="3279775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Discussion</a:t>
            </a:r>
            <a:endParaRPr lang="en-US" altLang="en-US" sz="2400" b="1" dirty="0">
              <a:solidFill>
                <a:srgbClr val="262626"/>
              </a:solidFill>
              <a:latin typeface="Times New Roman" panose="02020603050405020304" charset="0"/>
              <a:ea typeface="Calibri" panose="020F0502020204030204" pitchFamily="3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100513" y="4094163"/>
            <a:ext cx="554038" cy="554038"/>
          </a:xfrm>
          <a:prstGeom prst="rect">
            <a:avLst/>
          </a:prstGeom>
          <a:solidFill>
            <a:srgbClr val="347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134" name="文本框 41"/>
          <p:cNvSpPr txBox="1"/>
          <p:nvPr/>
        </p:nvSpPr>
        <p:spPr>
          <a:xfrm>
            <a:off x="4097338" y="4157663"/>
            <a:ext cx="561975" cy="461962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US" altLang="zh-CN" sz="2400" b="1" dirty="0">
                <a:solidFill>
                  <a:schemeClr val="bg1"/>
                </a:solidFill>
                <a:ea typeface="Calibri" panose="020F0502020204030204" pitchFamily="34" charset="0"/>
              </a:rPr>
              <a:t>03</a:t>
            </a:r>
            <a:endParaRPr lang="zh-CN" altLang="en-US" sz="2400" b="1" dirty="0">
              <a:solidFill>
                <a:schemeClr val="bg1"/>
              </a:solidFill>
              <a:ea typeface="Calibri" panose="020F0502020204030204" pitchFamily="34" charset="0"/>
            </a:endParaRPr>
          </a:p>
        </p:txBody>
      </p:sp>
      <p:sp>
        <p:nvSpPr>
          <p:cNvPr id="5135" name="文本框 43"/>
          <p:cNvSpPr txBox="1"/>
          <p:nvPr/>
        </p:nvSpPr>
        <p:spPr>
          <a:xfrm>
            <a:off x="4814888" y="5147945"/>
            <a:ext cx="3279775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Conclusion</a:t>
            </a:r>
            <a:endParaRPr lang="en-US" altLang="en-US" sz="2400" b="1" dirty="0">
              <a:solidFill>
                <a:srgbClr val="262626"/>
              </a:solidFill>
              <a:latin typeface="Times New Roman" panose="02020603050405020304" charset="0"/>
              <a:ea typeface="Calibri" panose="020F0502020204030204" pitchFamily="3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100513" y="5094288"/>
            <a:ext cx="554038" cy="555625"/>
          </a:xfrm>
          <a:prstGeom prst="rect">
            <a:avLst/>
          </a:prstGeom>
          <a:solidFill>
            <a:srgbClr val="347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137" name="文本框 45"/>
          <p:cNvSpPr txBox="1"/>
          <p:nvPr/>
        </p:nvSpPr>
        <p:spPr>
          <a:xfrm>
            <a:off x="4097338" y="5157788"/>
            <a:ext cx="561975" cy="461962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US" altLang="zh-CN" sz="2400" b="1" dirty="0">
                <a:solidFill>
                  <a:schemeClr val="bg1"/>
                </a:solidFill>
                <a:ea typeface="Calibri" panose="020F0502020204030204" pitchFamily="34" charset="0"/>
              </a:rPr>
              <a:t>04</a:t>
            </a:r>
            <a:endParaRPr lang="zh-CN" altLang="en-US" sz="2400" b="1" dirty="0">
              <a:solidFill>
                <a:schemeClr val="bg1"/>
              </a:solidFill>
              <a:ea typeface="Calibri" panose="020F0502020204030204" pitchFamily="34" charset="0"/>
            </a:endParaRP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69" name="文本框 93"/>
          <p:cNvSpPr txBox="1"/>
          <p:nvPr/>
        </p:nvSpPr>
        <p:spPr>
          <a:xfrm>
            <a:off x="494348" y="200025"/>
            <a:ext cx="3279775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defTabSz="914400"/>
            <a:r>
              <a:rPr lang="en-US" altLang="zh-CN" sz="2400" b="1" i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ea typeface="Calibri" panose="020F0502020204030204" pitchFamily="34" charset="0"/>
                <a:cs typeface="Times New Roman" panose="02020603050405020304" charset="0"/>
              </a:rPr>
              <a:t>Background</a:t>
            </a:r>
            <a:endParaRPr lang="en-US" altLang="zh-CN" sz="2400" b="1" i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ea typeface="Calibri" panose="020F0502020204030204" pitchFamily="34" charset="0"/>
              <a:cs typeface="Times New Roman" panose="02020603050405020304" charset="0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0" y="177800"/>
            <a:ext cx="130175" cy="504825"/>
          </a:xfrm>
          <a:prstGeom prst="rect">
            <a:avLst/>
          </a:prstGeom>
          <a:solidFill>
            <a:srgbClr val="347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2731770" y="1649730"/>
            <a:ext cx="7218045" cy="3276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  <a:t>2020 is an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unusual</a:t>
            </a:r>
            <a:r>
              <a:rPr 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  <a:t> year. The COVID-19 pandemic has changed the political and economic landscape of the entire world. Many people face financial hardship as a result of the public health measures necessary to contain the spread of COVID-19. Revenue Canada (CRA) administers the COVID-19 Temporary Relief Benefit Program to help Canada and Canadian businesses affected by the outbreak. From a social perspective, many Canadians and Canadian businesses rely heavily on these welfare programs.</a:t>
            </a:r>
            <a:endParaRPr lang="en-US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5361" name="图片 4"/>
          <p:cNvPicPr>
            <a:picLocks noChangeAspect="1"/>
          </p:cNvPicPr>
          <p:nvPr/>
        </p:nvPicPr>
        <p:blipFill>
          <a:blip r:embed="rId1"/>
          <a:srcRect t="553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矩形 5"/>
          <p:cNvSpPr/>
          <p:nvPr/>
        </p:nvSpPr>
        <p:spPr>
          <a:xfrm>
            <a:off x="0" y="-12700"/>
            <a:ext cx="12192000" cy="6858000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4919663" y="-12700"/>
            <a:ext cx="2352675" cy="1579563"/>
          </a:xfrm>
          <a:custGeom>
            <a:avLst/>
            <a:gdLst>
              <a:gd name="connsiteX0" fmla="*/ 253 w 2351768"/>
              <a:gd name="connsiteY0" fmla="*/ 0 h 2404836"/>
              <a:gd name="connsiteX1" fmla="*/ 2351768 w 2351768"/>
              <a:gd name="connsiteY1" fmla="*/ 0 h 2404836"/>
              <a:gd name="connsiteX2" fmla="*/ 2351768 w 2351768"/>
              <a:gd name="connsiteY2" fmla="*/ 1793422 h 2404836"/>
              <a:gd name="connsiteX3" fmla="*/ 1190625 w 2351768"/>
              <a:gd name="connsiteY3" fmla="*/ 2404836 h 2404836"/>
              <a:gd name="connsiteX4" fmla="*/ 453 w 2351768"/>
              <a:gd name="connsiteY4" fmla="*/ 1793422 h 2404836"/>
              <a:gd name="connsiteX5" fmla="*/ 0 w 2351768"/>
              <a:gd name="connsiteY5" fmla="*/ 1814286 h 2404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51768" h="2404836">
                <a:moveTo>
                  <a:pt x="253" y="0"/>
                </a:moveTo>
                <a:lnTo>
                  <a:pt x="2351768" y="0"/>
                </a:lnTo>
                <a:lnTo>
                  <a:pt x="2351768" y="1793422"/>
                </a:lnTo>
                <a:lnTo>
                  <a:pt x="1190625" y="2404836"/>
                </a:lnTo>
                <a:lnTo>
                  <a:pt x="453" y="1793422"/>
                </a:lnTo>
                <a:lnTo>
                  <a:pt x="0" y="1814286"/>
                </a:lnTo>
                <a:close/>
              </a:path>
            </a:pathLst>
          </a:cu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0" y="4791529"/>
            <a:ext cx="12192000" cy="2066017"/>
            <a:chOff x="0" y="3609975"/>
            <a:chExt cx="12192000" cy="3260271"/>
          </a:xfrm>
          <a:solidFill>
            <a:schemeClr val="tx1">
              <a:alpha val="58000"/>
            </a:schemeClr>
          </a:solidFill>
        </p:grpSpPr>
        <p:sp>
          <p:nvSpPr>
            <p:cNvPr id="23" name="直角三角形 22"/>
            <p:cNvSpPr/>
            <p:nvPr/>
          </p:nvSpPr>
          <p:spPr>
            <a:xfrm>
              <a:off x="0" y="3609975"/>
              <a:ext cx="6216320" cy="326027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直角三角形 23"/>
            <p:cNvSpPr/>
            <p:nvPr/>
          </p:nvSpPr>
          <p:spPr>
            <a:xfrm flipH="1">
              <a:off x="5975680" y="3609975"/>
              <a:ext cx="6216320" cy="326027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15366" name="文本框 20"/>
          <p:cNvSpPr txBox="1"/>
          <p:nvPr/>
        </p:nvSpPr>
        <p:spPr>
          <a:xfrm>
            <a:off x="1799590" y="3472180"/>
            <a:ext cx="358521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CRB &amp; GDP</a:t>
            </a:r>
            <a:endParaRPr lang="en-US" altLang="en-US" sz="2400" b="1" dirty="0">
              <a:solidFill>
                <a:srgbClr val="1E9150"/>
              </a:solidFill>
              <a:latin typeface="Times New Roman" panose="02020603050405020304" charset="0"/>
              <a:ea typeface="Calibri" panose="020F0502020204030204" pitchFamily="3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15367" name="文本框 28"/>
          <p:cNvSpPr txBox="1"/>
          <p:nvPr/>
        </p:nvSpPr>
        <p:spPr>
          <a:xfrm>
            <a:off x="7031355" y="3472180"/>
            <a:ext cx="3074035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Wage Subsidy</a:t>
            </a:r>
            <a:endParaRPr lang="en-US" altLang="en-US" sz="2400" b="1" dirty="0">
              <a:solidFill>
                <a:srgbClr val="1E9150"/>
              </a:solidFill>
              <a:latin typeface="Times New Roman" panose="02020603050405020304" charset="0"/>
              <a:ea typeface="Calibri" panose="020F0502020204030204" pitchFamily="3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15368" name="文本框 29"/>
          <p:cNvSpPr txBox="1"/>
          <p:nvPr/>
        </p:nvSpPr>
        <p:spPr>
          <a:xfrm>
            <a:off x="1799590" y="4250690"/>
            <a:ext cx="3736340" cy="82994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CESB &amp; Unemployment </a:t>
            </a:r>
            <a:endParaRPr lang="en-US" altLang="en-US" sz="2400" b="1" dirty="0">
              <a:solidFill>
                <a:srgbClr val="1E9150"/>
              </a:solidFill>
              <a:latin typeface="Times New Roman" panose="02020603050405020304" charset="0"/>
              <a:ea typeface="Calibri" panose="020F0502020204030204" pitchFamily="3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15369" name="文本框 30"/>
          <p:cNvSpPr txBox="1"/>
          <p:nvPr/>
        </p:nvSpPr>
        <p:spPr>
          <a:xfrm>
            <a:off x="7031355" y="4250690"/>
            <a:ext cx="4281805" cy="82994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Inflation Rate &amp; Social Benefit Programs</a:t>
            </a:r>
            <a:endParaRPr lang="en-US" altLang="en-US" sz="2400" b="1" dirty="0">
              <a:solidFill>
                <a:srgbClr val="1E9150"/>
              </a:solidFill>
              <a:latin typeface="Times New Roman" panose="02020603050405020304" charset="0"/>
              <a:ea typeface="Calibri" panose="020F0502020204030204" pitchFamily="3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15370" name="文本框 25"/>
          <p:cNvSpPr txBox="1"/>
          <p:nvPr/>
        </p:nvSpPr>
        <p:spPr>
          <a:xfrm>
            <a:off x="1799590" y="1965643"/>
            <a:ext cx="867410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6600" b="1" dirty="0">
                <a:solidFill>
                  <a:srgbClr val="34755F"/>
                </a:solidFill>
                <a:ea typeface="Calibri" panose="020F0502020204030204" pitchFamily="34" charset="0"/>
              </a:rPr>
              <a:t>Results</a:t>
            </a:r>
            <a:endParaRPr lang="en-US" altLang="zh-CN" sz="6600" b="1" dirty="0">
              <a:solidFill>
                <a:srgbClr val="34755F"/>
              </a:solidFill>
              <a:ea typeface="Calibri" panose="020F0502020204030204" pitchFamily="34" charset="0"/>
            </a:endParaRPr>
          </a:p>
        </p:txBody>
      </p:sp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69" name="文本框 93"/>
          <p:cNvSpPr txBox="1"/>
          <p:nvPr/>
        </p:nvSpPr>
        <p:spPr>
          <a:xfrm>
            <a:off x="64770" y="222250"/>
            <a:ext cx="4303395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1">
              <a:buFont typeface="Arial" panose="020B0604020202020204" pitchFamily="34" charset="0"/>
            </a:pPr>
            <a:r>
              <a:rPr lang="en-US" sz="2400" b="1" i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  <a:sym typeface="+mn-ea"/>
              </a:rPr>
              <a:t>CRB Gross Amount&amp; GDP</a:t>
            </a:r>
            <a:endParaRPr lang="en-US" altLang="en-US" sz="2400" b="1" i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ea typeface="Calibri" panose="020F0502020204030204" pitchFamily="3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0" y="177800"/>
            <a:ext cx="130175" cy="504825"/>
          </a:xfrm>
          <a:prstGeom prst="rect">
            <a:avLst/>
          </a:prstGeom>
          <a:solidFill>
            <a:srgbClr val="187C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4" name="Content Placeholder 3"/>
          <p:cNvGraphicFramePr/>
          <p:nvPr>
            <p:ph idx="1"/>
          </p:nvPr>
        </p:nvGraphicFramePr>
        <p:xfrm>
          <a:off x="130175" y="1617345"/>
          <a:ext cx="7611745" cy="36233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" name="Text Box 1"/>
          <p:cNvSpPr txBox="1"/>
          <p:nvPr/>
        </p:nvSpPr>
        <p:spPr>
          <a:xfrm>
            <a:off x="8087995" y="1842135"/>
            <a:ext cx="410400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/>
              <a:t>Most the provinces and territories  which have the most COVID cases also accompany with the large amount of CRB .</a:t>
            </a:r>
            <a:endParaRPr lang="en-US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/>
              <a:t>The GDP amount remains in a relative high-level in this regions with high infection cases but also high CRB gross amount.</a:t>
            </a:r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405130" y="5878830"/>
            <a:ext cx="1138237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sz="1400">
                <a:latin typeface="Times New Roman" panose="02020603050405020304" charset="0"/>
                <a:cs typeface="Times New Roman" panose="02020603050405020304" charset="0"/>
              </a:rPr>
              <a:t>* CRB: The Canada Recovery Benefit. Income supporting for employed and self-employed individuals who are directly affected by COVID-19.</a:t>
            </a:r>
            <a:endParaRPr lang="en-US" sz="1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sz="1400">
                <a:latin typeface="Times New Roman" panose="02020603050405020304" charset="0"/>
                <a:cs typeface="Times New Roman" panose="02020603050405020304" charset="0"/>
              </a:rPr>
              <a:t>* Data collected from Oct.2020- Oct.2021</a:t>
            </a:r>
            <a:endParaRPr lang="en-US" sz="14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69" name="文本框 93"/>
          <p:cNvSpPr txBox="1"/>
          <p:nvPr/>
        </p:nvSpPr>
        <p:spPr>
          <a:xfrm>
            <a:off x="0" y="200025"/>
            <a:ext cx="4658995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  <a:scene3d>
              <a:camera prst="orthographicFront"/>
              <a:lightRig rig="threePt" dir="t"/>
            </a:scene3d>
          </a:bodyPr>
          <a:p>
            <a:pPr lvl="1">
              <a:buFont typeface="Arial" panose="020B0604020202020204" pitchFamily="34" charset="0"/>
            </a:pPr>
            <a:r>
              <a:rPr lang="en-US" sz="2400" b="1" i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  <a:sym typeface="+mn-ea"/>
              </a:rPr>
              <a:t>CESB &amp; Unemployment </a:t>
            </a:r>
            <a:endParaRPr lang="en-US" altLang="zh-CN" sz="2400" b="1" i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ea typeface="Calibri" panose="020F0502020204030204" pitchFamily="34" charset="0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0" y="177800"/>
            <a:ext cx="130175" cy="504825"/>
          </a:xfrm>
          <a:prstGeom prst="rect">
            <a:avLst/>
          </a:prstGeom>
          <a:solidFill>
            <a:srgbClr val="187C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30175" y="5904865"/>
            <a:ext cx="1138237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sz="1400">
                <a:latin typeface="Times New Roman" panose="02020603050405020304" charset="0"/>
                <a:cs typeface="Times New Roman" panose="02020603050405020304" charset="0"/>
              </a:rPr>
              <a:t>* CESB: The Canada Emergency Student Benefit supporting  post-secondary and high school graduates who are unable to find work due to COVID-19.</a:t>
            </a:r>
            <a:endParaRPr lang="en-US" sz="1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sz="1400">
                <a:latin typeface="Times New Roman" panose="02020603050405020304" charset="0"/>
                <a:cs typeface="Times New Roman" panose="02020603050405020304" charset="0"/>
              </a:rPr>
              <a:t>* Data collected from Oct.2020- Oct.2021</a:t>
            </a:r>
            <a:endParaRPr lang="en-US" sz="1400">
              <a:latin typeface="Times New Roman" panose="02020603050405020304" charset="0"/>
              <a:cs typeface="Times New Roman" panose="02020603050405020304" charset="0"/>
            </a:endParaRPr>
          </a:p>
        </p:txBody>
      </p:sp>
      <p:graphicFrame>
        <p:nvGraphicFramePr>
          <p:cNvPr id="4" name="Chart 3"/>
          <p:cNvGraphicFramePr/>
          <p:nvPr/>
        </p:nvGraphicFramePr>
        <p:xfrm>
          <a:off x="130175" y="1689735"/>
          <a:ext cx="7852410" cy="3721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7" name="Text Box 6"/>
          <p:cNvSpPr txBox="1"/>
          <p:nvPr/>
        </p:nvSpPr>
        <p:spPr>
          <a:xfrm>
            <a:off x="8270240" y="1918335"/>
            <a:ext cx="3921760" cy="2999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/>
              <a:t>Generally, the unemployment in the group of age over 25 across the country decrease since Oct. 2020.</a:t>
            </a:r>
            <a:endParaRPr lang="en-US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/>
              <a:t>The CESB financial support is not highly related in alleviate the unemployment in the group of age 25+ population.</a:t>
            </a:r>
            <a:endParaRPr lang="en-US"/>
          </a:p>
        </p:txBody>
      </p:sp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69" name="文本框 93"/>
          <p:cNvSpPr txBox="1"/>
          <p:nvPr/>
        </p:nvSpPr>
        <p:spPr>
          <a:xfrm>
            <a:off x="189230" y="206375"/>
            <a:ext cx="43624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defTabSz="914400"/>
            <a:r>
              <a:rPr 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</a:t>
            </a:r>
            <a:r>
              <a:rPr lang="en-US" sz="2400" b="1" i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  <a:sym typeface="+mn-ea"/>
              </a:rPr>
              <a:t> CESB &amp; Unemployment</a:t>
            </a:r>
            <a:endParaRPr lang="en-US" altLang="zh-CN" sz="2400" b="1" i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ea typeface="Calibri" panose="020F0502020204030204" pitchFamily="3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0" y="177800"/>
            <a:ext cx="130175" cy="504825"/>
          </a:xfrm>
          <a:prstGeom prst="rect">
            <a:avLst/>
          </a:prstGeom>
          <a:solidFill>
            <a:srgbClr val="187C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2" name="Content Placeholder 1"/>
          <p:cNvGraphicFramePr/>
          <p:nvPr>
            <p:ph idx="1"/>
          </p:nvPr>
        </p:nvGraphicFramePr>
        <p:xfrm>
          <a:off x="335280" y="1712595"/>
          <a:ext cx="7686040" cy="3686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Text Box 4"/>
          <p:cNvSpPr txBox="1"/>
          <p:nvPr/>
        </p:nvSpPr>
        <p:spPr>
          <a:xfrm>
            <a:off x="189230" y="5783580"/>
            <a:ext cx="1138237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sz="1400">
                <a:latin typeface="Times New Roman" panose="02020603050405020304" charset="0"/>
                <a:cs typeface="Times New Roman" panose="02020603050405020304" charset="0"/>
              </a:rPr>
              <a:t>* CESB: The Canada Emergency Student Benefit supporting  post-secondary and high school graduates who are unable to find work due to COVID-19.</a:t>
            </a:r>
            <a:endParaRPr lang="en-US" sz="1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sz="1400">
                <a:latin typeface="Times New Roman" panose="02020603050405020304" charset="0"/>
                <a:cs typeface="Times New Roman" panose="02020603050405020304" charset="0"/>
              </a:rPr>
              <a:t>* Data collected from Oct.2020- Oct.2021</a:t>
            </a:r>
            <a:endParaRPr lang="en-US" sz="14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8087995" y="1787525"/>
            <a:ext cx="4104005" cy="2999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/>
              <a:t>In comparison, the unemployment in the group of age between 15-24 old decrease significantly since Oct. 2020.</a:t>
            </a:r>
            <a:endParaRPr lang="en-US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/>
              <a:t>The CESB financial support seems have strong connection for reducing the unemployment in the group of 15-24 years old population.</a:t>
            </a:r>
            <a:endParaRPr lang="en-US"/>
          </a:p>
        </p:txBody>
      </p:sp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69" name="文本框 93"/>
          <p:cNvSpPr txBox="1"/>
          <p:nvPr/>
        </p:nvSpPr>
        <p:spPr>
          <a:xfrm>
            <a:off x="0" y="200025"/>
            <a:ext cx="43624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1">
              <a:buFont typeface="Arial" panose="020B0604020202020204" pitchFamily="34" charset="0"/>
            </a:pPr>
            <a:r>
              <a:rPr lang="en-US" sz="2400" b="1" i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  <a:sym typeface="+mn-ea"/>
              </a:rPr>
              <a:t>Discussion  </a:t>
            </a:r>
            <a:r>
              <a:rPr lang="en-US" sz="2000" b="1" i="1">
                <a:solidFill>
                  <a:schemeClr val="tx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ea"/>
              </a:rPr>
              <a:t>--Wage Subsidy</a:t>
            </a:r>
            <a:endParaRPr lang="en-US" altLang="zh-CN" sz="2000" b="1" i="1" dirty="0">
              <a:solidFill>
                <a:schemeClr val="tx1"/>
              </a:solidFill>
              <a:effectLst/>
              <a:latin typeface="Times New Roman" panose="02020603050405020304" charset="0"/>
              <a:ea typeface="Calibri" panose="020F0502020204030204" pitchFamily="3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0" y="177800"/>
            <a:ext cx="130175" cy="504825"/>
          </a:xfrm>
          <a:prstGeom prst="rect">
            <a:avLst/>
          </a:prstGeom>
          <a:solidFill>
            <a:srgbClr val="187C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8" name="Content Placeholder 7"/>
          <p:cNvGraphicFramePr/>
          <p:nvPr>
            <p:ph idx="1"/>
          </p:nvPr>
        </p:nvGraphicFramePr>
        <p:xfrm>
          <a:off x="1532890" y="1858645"/>
          <a:ext cx="8950325" cy="39890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" name="Text Box 1"/>
          <p:cNvSpPr txBox="1"/>
          <p:nvPr/>
        </p:nvSpPr>
        <p:spPr>
          <a:xfrm>
            <a:off x="3584575" y="1196975"/>
            <a:ext cx="448119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600" b="1">
                <a:solidFill>
                  <a:srgbClr val="34755F"/>
                </a:solidFill>
                <a:latin typeface="Times New Roman" panose="02020603050405020304" charset="0"/>
                <a:cs typeface="Times New Roman" panose="02020603050405020304" charset="0"/>
              </a:rPr>
              <a:t>CPI?   Market Price? OR...?</a:t>
            </a:r>
            <a:endParaRPr lang="en-US" sz="2600" b="1">
              <a:solidFill>
                <a:srgbClr val="34755F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413385" y="5925185"/>
            <a:ext cx="8391525" cy="737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en-US" sz="1400">
                <a:latin typeface="Times New Roman" panose="02020603050405020304" charset="0"/>
                <a:cs typeface="Times New Roman" panose="02020603050405020304" charset="0"/>
              </a:rPr>
              <a:t>* Canada Emergency Wage Subsidy (CEWS) beginning in April 2020.</a:t>
            </a:r>
            <a:endParaRPr lang="en-US" sz="1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sz="1400">
                <a:latin typeface="Times New Roman" panose="02020603050405020304" charset="0"/>
                <a:cs typeface="Times New Roman" panose="02020603050405020304" charset="0"/>
              </a:rPr>
              <a:t>* Data collected from April 2020 to December 2020.</a:t>
            </a:r>
            <a:endParaRPr lang="en-US" sz="14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5" name="矩形 94"/>
          <p:cNvSpPr/>
          <p:nvPr/>
        </p:nvSpPr>
        <p:spPr>
          <a:xfrm>
            <a:off x="0" y="184150"/>
            <a:ext cx="130175" cy="504825"/>
          </a:xfrm>
          <a:prstGeom prst="rect">
            <a:avLst/>
          </a:prstGeom>
          <a:solidFill>
            <a:srgbClr val="187C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379095" y="1830070"/>
            <a:ext cx="7515225" cy="3065145"/>
          </a:xfrm>
          <a:prstGeom prst="rect">
            <a:avLst/>
          </a:prstGeom>
        </p:spPr>
      </p:pic>
      <p:sp>
        <p:nvSpPr>
          <p:cNvPr id="2" name="文本框 93"/>
          <p:cNvSpPr txBox="1"/>
          <p:nvPr/>
        </p:nvSpPr>
        <p:spPr>
          <a:xfrm>
            <a:off x="467360" y="206375"/>
            <a:ext cx="46926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defTabSz="914400"/>
            <a:r>
              <a:rPr lang="en-US" altLang="zh-CN" sz="2400" b="1" i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ea typeface="Calibri" panose="020F0502020204030204" pitchFamily="34" charset="0"/>
                <a:cs typeface="Times New Roman" panose="02020603050405020304" charset="0"/>
              </a:rPr>
              <a:t>Discussion -- </a:t>
            </a:r>
            <a:r>
              <a:rPr lang="en-US" altLang="zh-CN" sz="2000" b="1" i="1" dirty="0">
                <a:solidFill>
                  <a:schemeClr val="tx1"/>
                </a:solidFill>
                <a:effectLst/>
                <a:latin typeface="Times New Roman" panose="02020603050405020304" charset="0"/>
                <a:ea typeface="Calibri" panose="020F0502020204030204" pitchFamily="34" charset="0"/>
                <a:cs typeface="Times New Roman" panose="02020603050405020304" charset="0"/>
              </a:rPr>
              <a:t>Inflation Rate</a:t>
            </a:r>
            <a:endParaRPr lang="en-US" altLang="zh-CN" sz="2000" b="1" i="1" dirty="0">
              <a:solidFill>
                <a:schemeClr val="tx1"/>
              </a:solidFill>
              <a:effectLst/>
              <a:latin typeface="Times New Roman" panose="02020603050405020304" charset="0"/>
              <a:ea typeface="Calibri" panose="020F0502020204030204" pitchFamily="34" charset="0"/>
              <a:cs typeface="Times New Roman" panose="0202060305040502030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8087995" y="1918970"/>
            <a:ext cx="410400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v"/>
            </a:pPr>
            <a:r>
              <a:rPr kumimoji="1" lang="en-US" altLang="zh-CN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The inflation rate increased significantly than previous years.</a:t>
            </a:r>
            <a:endParaRPr kumimoji="1" lang="en-US" altLang="zh-CN" dirty="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v"/>
            </a:pPr>
            <a:endParaRPr kumimoji="1" lang="zh-CN" altLang="en-US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v"/>
            </a:pPr>
            <a:r>
              <a:rPr kumimoji="1" lang="en-US" altLang="zh-CN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Last time we have situation like this is after 2008 financial crisis. Because economy is starting</a:t>
            </a:r>
            <a:r>
              <a:rPr kumimoji="1" lang="zh-CN" altLang="en-US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kumimoji="1" lang="en-US" altLang="zh-CN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recover.</a:t>
            </a:r>
            <a:endParaRPr lang="en-US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968375" y="5905500"/>
            <a:ext cx="9920605" cy="414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en-US" sz="1400">
                <a:latin typeface="Times New Roman" panose="02020603050405020304" charset="0"/>
                <a:cs typeface="Times New Roman" panose="02020603050405020304" charset="0"/>
              </a:rPr>
              <a:t>* </a:t>
            </a:r>
            <a:r>
              <a:rPr kumimoji="1" lang="en-US" altLang="zh-CN" sz="1400" dirty="0">
                <a:sym typeface="+mn-ea"/>
              </a:rPr>
              <a:t>There are many reason can cause this and we need the more time to discover the relationship between inflation </a:t>
            </a:r>
            <a:r>
              <a:rPr kumimoji="1" lang="en-US" altLang="zh-CN" sz="1400">
                <a:sym typeface="+mn-ea"/>
              </a:rPr>
              <a:t>and pandemic.</a:t>
            </a:r>
            <a:endParaRPr lang="en-US" sz="14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407920" y="1062990"/>
            <a:ext cx="70415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2400" b="1" dirty="0">
                <a:solidFill>
                  <a:srgbClr val="347553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The inflation rate due to the pandemic of </a:t>
            </a:r>
            <a:r>
              <a:rPr kumimoji="1" lang="en-US" altLang="zh-CN" sz="2400" b="1" dirty="0" err="1">
                <a:solidFill>
                  <a:srgbClr val="347553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covid</a:t>
            </a:r>
            <a:r>
              <a:rPr kumimoji="1" lang="en-US" altLang="zh-CN" sz="2400" b="1" dirty="0">
                <a:solidFill>
                  <a:srgbClr val="347553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19</a:t>
            </a:r>
            <a:endParaRPr kumimoji="1" lang="en-US" altLang="zh-CN" sz="2400" b="1" dirty="0">
              <a:solidFill>
                <a:srgbClr val="347553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  <p:transition spd="slow"/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3346</Words>
  <Application>WPS Presentation</Application>
  <PresentationFormat>宽屏</PresentationFormat>
  <Paragraphs>98</Paragraphs>
  <Slides>12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2" baseType="lpstr">
      <vt:lpstr>Arial</vt:lpstr>
      <vt:lpstr>SimSun</vt:lpstr>
      <vt:lpstr>Wingdings</vt:lpstr>
      <vt:lpstr>Calibri</vt:lpstr>
      <vt:lpstr>Times New Roman</vt:lpstr>
      <vt:lpstr>Wingdings</vt:lpstr>
      <vt:lpstr>Microsoft YaHei</vt:lpstr>
      <vt:lpstr>Arial Unicode MS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ZhuLong</dc:creator>
  <cp:lastModifiedBy>User</cp:lastModifiedBy>
  <cp:revision>40</cp:revision>
  <dcterms:created xsi:type="dcterms:W3CDTF">2016-01-08T12:53:00Z</dcterms:created>
  <dcterms:modified xsi:type="dcterms:W3CDTF">2022-02-06T04:48:40Z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1033-11.2.0.10463</vt:lpwstr>
  </property>
  <property fmtid="{D5CDD505-2E9C-101B-9397-08002B2CF9AE}" pid="3" name="ICV">
    <vt:lpwstr>A0785D24AA25459F90335903DB33F805</vt:lpwstr>
  </property>
</Properties>
</file>